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0" r:id="rId2"/>
    <p:sldId id="288" r:id="rId3"/>
    <p:sldId id="284" r:id="rId4"/>
    <p:sldId id="285" r:id="rId5"/>
    <p:sldId id="275" r:id="rId6"/>
    <p:sldId id="273" r:id="rId7"/>
    <p:sldId id="259" r:id="rId8"/>
    <p:sldId id="268" r:id="rId9"/>
    <p:sldId id="269" r:id="rId10"/>
    <p:sldId id="260" r:id="rId11"/>
    <p:sldId id="261" r:id="rId12"/>
    <p:sldId id="286" r:id="rId13"/>
    <p:sldId id="264" r:id="rId14"/>
    <p:sldId id="263" r:id="rId15"/>
    <p:sldId id="277" r:id="rId16"/>
    <p:sldId id="274" r:id="rId17"/>
    <p:sldId id="290" r:id="rId18"/>
    <p:sldId id="281" r:id="rId19"/>
    <p:sldId id="278" r:id="rId20"/>
    <p:sldId id="258" r:id="rId21"/>
    <p:sldId id="279" r:id="rId22"/>
  </p:sldIdLst>
  <p:sldSz cx="10083800" cy="14262100"/>
  <p:notesSz cx="6858000" cy="9144000"/>
  <p:embeddedFontLst>
    <p:embeddedFont>
      <p:font typeface="GangwonEduPower" panose="020B0600000101010101" charset="-127"/>
      <p:regular r:id="rId23"/>
    </p:embeddedFont>
    <p:embeddedFont>
      <p:font typeface="KoPubWorldDotum_Pro Bold" panose="020B0600000101010101" charset="-127"/>
      <p:bold r:id="rId24"/>
    </p:embeddedFont>
    <p:embeddedFont>
      <p:font typeface="KoPubWorldDotum_Pro Medium" panose="020B0600000101010101" charset="-127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나눔스퀘어" panose="020B0600000101010101" pitchFamily="50" charset="-127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319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3800" cy="1426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2819400"/>
            <a:ext cx="7454900" cy="99314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97100" y="3924300"/>
            <a:ext cx="5905500" cy="711200"/>
          </a:xfrm>
          <a:prstGeom prst="rect">
            <a:avLst/>
          </a:prstGeom>
        </p:spPr>
        <p:txBody>
          <a:bodyPr lIns="0" tIns="12152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913" b="0" i="0" u="none" strike="noStrike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업무 유형별</a:t>
            </a:r>
            <a:r>
              <a:rPr lang="en-US" sz="1913" b="0" i="0" u="none" strike="noStrike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프롬프트 구조, 패턴파악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고급 프롬프트 작성 능력 습득 및</a:t>
            </a:r>
            <a:r>
              <a:rPr lang="en-US" sz="1646" b="0" i="0" u="none" strike="noStrike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913" b="0" i="0" u="none" strike="noStrike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자동화 프롬프트 활용</a:t>
            </a:r>
            <a:br>
              <a:rPr lang="en-US" sz="1913" b="0" i="0" u="none" strike="noStrike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</a:br>
            <a:endParaRPr lang="en-US" sz="1913" b="0" i="0" u="none" strike="noStrike">
              <a:solidFill>
                <a:srgbClr val="541D7A"/>
              </a:solidFill>
              <a:latin typeface="KoPubWorldDotum_Pro Bold"/>
              <a:ea typeface="KoPubWorldDotum_Pro Bold"/>
              <a:cs typeface="KoPubWorldDotum_Pr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52600" y="34290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주요 내용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39900" y="1600200"/>
            <a:ext cx="6591300" cy="622300"/>
          </a:xfrm>
          <a:prstGeom prst="rect">
            <a:avLst/>
          </a:prstGeom>
        </p:spPr>
        <p:txBody>
          <a:bodyPr lIns="0" tIns="42877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AI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실무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완성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,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프롬프트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설계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
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47900" y="5283200"/>
            <a:ext cx="5905500" cy="393700"/>
          </a:xfrm>
          <a:prstGeom prst="rect">
            <a:avLst/>
          </a:prstGeom>
        </p:spPr>
        <p:txBody>
          <a:bodyPr lIns="0" tIns="12152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913" b="0" i="0" u="none" strike="noStrike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기획·마케팅·운영·관리</a:t>
            </a:r>
            <a:r>
              <a:rPr lang="en-US" sz="1646" b="0" i="0" u="none" strike="noStrike">
                <a:solidFill>
                  <a:srgbClr val="595959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등 AI를 업무에 활용하는 실무자</a:t>
            </a:r>
            <a:b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</a:br>
            <a:endParaRPr lang="en-US" sz="1646" b="0" i="0" u="none" strike="noStrike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65300" y="48133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추천 직무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2108200" y="6578600"/>
          <a:ext cx="5999523" cy="5332193"/>
        </p:xfrm>
        <a:graphic>
          <a:graphicData uri="http://schemas.openxmlformats.org/drawingml/2006/table">
            <a:tbl>
              <a:tblPr/>
              <a:tblGrid>
                <a:gridCol w="136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2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313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교과목</a:t>
                      </a:r>
                      <a:endParaRPr lang="en-US" sz="1100" dirty="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F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단원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F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세부내용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97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프롬프트 구조
  이해</a:t>
                      </a:r>
                      <a:endParaRPr lang="en-US" sz="110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AI가 잘 일하는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프롬프트 구조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좋은/나쁜 프롬프트 비교
    - 역할·목표·조건·출력 형식 구조화
    - 실무 프롬프트 기본 프레임 이해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997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업무 유형별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프롬프트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직무별 프롬프트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패턴 설계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기획·보고·분석·마케팅 프롬프트
    - 데이터 정리·요약·검증 프롬프트
    - 반복 업무용 프롬프트 설계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997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고급 프롬프트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기법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 결과 품질 제어 기법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단계적 사고 유도 프롬프트
    - 조건 분기·검증 프롬프트
    - 출력 포맷·톤·길이 제어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997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자동화·에이전트</a:t>
                      </a:r>
                      <a:r>
                        <a:rPr lang="en-US" sz="1449" b="0" i="0" u="none" strike="noStrike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 </a:t>
                      </a:r>
                      <a:r>
                        <a:rPr lang="en-US" sz="1449" b="0" i="0" u="none" strike="noStrike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연계</a:t>
                      </a:r>
                      <a:endParaRPr lang="en-US" sz="1100" dirty="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업무 자동화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프롬프트 활용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자동화·에이전트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연계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구조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이해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
    -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바이브코딩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활용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프롬프트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
    -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실무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적용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시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주의사항</a:t>
                      </a:r>
                      <a:endParaRPr lang="en-US" sz="1100" dirty="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997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프롬프트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실무 적용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프롬프트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자산화 및 재사용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나만의 프롬프트 템플릿 제작
    - 개인 프롬프트 라이브러리 완성
    - 실무 재사용 전략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2273300" y="2273300"/>
            <a:ext cx="5588000" cy="304800"/>
          </a:xfrm>
          <a:prstGeom prst="rect">
            <a:avLst/>
          </a:prstGeom>
        </p:spPr>
        <p:txBody>
          <a:bodyPr lIns="0" tIns="16726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1463" b="0" i="0" u="none" strike="noStrike">
                <a:solidFill>
                  <a:srgbClr val="595959"/>
                </a:solidFill>
                <a:latin typeface="KoPubWorldDotum_Pro Bold"/>
                <a:ea typeface="KoPubWorldDotum_Pro Bold"/>
                <a:cs typeface="KoPubWorldDotum_Pro Bold"/>
              </a:rPr>
              <a:t>1일 7시간ㅣ300,000원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8000" y="59817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세부 내용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13347700"/>
            <a:ext cx="1790700" cy="292100"/>
          </a:xfrm>
          <a:prstGeom prst="rect">
            <a:avLst/>
          </a:prstGeom>
        </p:spPr>
      </p:pic>
      <p:graphicFrame>
        <p:nvGraphicFramePr>
          <p:cNvPr id="13" name="표 13">
            <a:extLst>
              <a:ext uri="{FF2B5EF4-FFF2-40B4-BE49-F238E27FC236}">
                <a16:creationId xmlns:a16="http://schemas.microsoft.com/office/drawing/2014/main" id="{21BE5B43-9596-491A-BBB1-5684EAB55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689885"/>
              </p:ext>
            </p:extLst>
          </p:nvPr>
        </p:nvGraphicFramePr>
        <p:xfrm>
          <a:off x="1155700" y="511810"/>
          <a:ext cx="40386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7. 2(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0900" y="-2133600"/>
            <a:ext cx="12153900" cy="12153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-2387600"/>
            <a:ext cx="11823700" cy="1187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86100" y="5029200"/>
            <a:ext cx="10363200" cy="10401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700" y="3251200"/>
            <a:ext cx="11722100" cy="11849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100" y="2819400"/>
            <a:ext cx="7454900" cy="9931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97100" y="3860800"/>
            <a:ext cx="5905500" cy="939800"/>
          </a:xfrm>
          <a:prstGeom prst="rect">
            <a:avLst/>
          </a:prstGeom>
        </p:spPr>
        <p:txBody>
          <a:bodyPr lIns="0" tIns="12152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계정과목 </a:t>
            </a:r>
            <a:r>
              <a:rPr lang="en-US" sz="1913" b="1" i="0" u="none" strike="noStrike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자동 분류 및 분개</a:t>
            </a: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처리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5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사내 규정 및 연말정산 챗봇 제작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부서별 비용 현황 대시보드 생성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2600" y="34290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주요 내용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7400" y="1485900"/>
            <a:ext cx="8509000" cy="660400"/>
          </a:xfrm>
          <a:prstGeom prst="rect">
            <a:avLst/>
          </a:prstGeom>
        </p:spPr>
        <p:txBody>
          <a:bodyPr lIns="0" tIns="42877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[Microsoft]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생성형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AI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실무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,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재무회계</a:t>
            </a:r>
            <a:endParaRPr lang="en-US" sz="3751" b="0" i="0" u="none" strike="noStrike" dirty="0">
              <a:solidFill>
                <a:srgbClr val="000000"/>
              </a:solidFill>
              <a:latin typeface="GangwonEduPower"/>
              <a:ea typeface="GangwonEduPower"/>
              <a:cs typeface="GangwonEduPow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47900" y="5295900"/>
            <a:ext cx="5892800" cy="317500"/>
          </a:xfrm>
          <a:prstGeom prst="rect">
            <a:avLst/>
          </a:prstGeom>
        </p:spPr>
        <p:txBody>
          <a:bodyPr lIns="0" tIns="10458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 spc="-10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생성형 AI를 회계재무 직무에 활용하고 싶은 재직자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65300" y="48133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추천 직무</a:t>
            </a:r>
          </a:p>
        </p:txBody>
      </p:sp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1981200" y="6477000"/>
          <a:ext cx="6272650" cy="5977475"/>
        </p:xfrm>
        <a:graphic>
          <a:graphicData uri="http://schemas.openxmlformats.org/drawingml/2006/table">
            <a:tbl>
              <a:tblPr/>
              <a:tblGrid>
                <a:gridCol w="1430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8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0569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교과목</a:t>
                      </a:r>
                      <a:endParaRPr lang="en-US" sz="1100" dirty="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단원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세부내용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341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리터러시 및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보안 가이드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오리엔테이션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생성형 AI(3rd Party, SaaS) 툴 소개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보안 및 윤리 가이드라인 학습
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45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LLM 기반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정보 추출 및 </a:t>
                      </a:r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데이터 구조화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회계 전표 자동 생성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영수증/명세서 내 비정형 텍스트 추출 및 파싱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데이터 기반 계정과목 자동 매핑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엑셀 데이터 구조화 기술 실습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4111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RAG 기반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지식 관리 및</a:t>
                      </a:r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 Q&amp;A 시스템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기업 내부규정,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연말정산 FAQ 챗봇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사내 규정 및 세법 데이터베이스(DB) 학습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정교한 질의응답 및 전문 보고서 생성 알고리즘 실습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505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 spc="-200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코드</a:t>
                      </a:r>
                      <a:r>
                        <a:rPr lang="en-US" sz="1449" b="0" i="0" u="none" strike="noStrike" spc="-200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 </a:t>
                      </a:r>
                      <a:r>
                        <a:rPr lang="en-US" sz="1449" b="0" i="0" u="none" strike="noStrike" spc="-200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생성</a:t>
                      </a:r>
                      <a:r>
                        <a:rPr lang="en-US" sz="1449" b="0" i="0" u="none" strike="noStrike" spc="-200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 AI 및 </a:t>
                      </a:r>
                      <a:endParaRPr lang="en-US" sz="1100" dirty="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 spc="-200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BI </a:t>
                      </a:r>
                      <a:r>
                        <a:rPr lang="en-US" sz="1449" b="0" i="0" u="none" strike="noStrike" spc="-200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자동화</a:t>
                      </a:r>
                      <a:r>
                        <a:rPr lang="en-US" sz="1449" b="0" i="0" u="none" strike="noStrike" spc="-200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 </a:t>
                      </a:r>
                      <a:r>
                        <a:rPr lang="en-US" sz="1449" b="0" i="0" u="none" strike="noStrike" spc="-200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기술</a:t>
                      </a:r>
                      <a:endParaRPr lang="en-US" sz="1449" b="0" i="0" u="none" strike="noStrike" spc="-200" dirty="0">
                        <a:solidFill>
                          <a:srgbClr val="595959"/>
                        </a:solidFill>
                        <a:latin typeface="KoPubWorldDotum_Pro Bold"/>
                        <a:ea typeface="KoPubWorldDotum_Pro Bold"/>
                        <a:cs typeface="KoPubWorldDotum_Pro Bold"/>
                      </a:endParaRP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부서별 비용현황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대시보드 생성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엑셀 VBA 및 분석 코드 자동 생성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동적 피벗 테이블 및 BI 대시보드 자동 빌딩 기술 학습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3763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53" b="0" i="0" u="none" strike="noStrike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</a:t>
                      </a:r>
                      <a:r>
                        <a:rPr lang="en-US" sz="1453" b="0" i="0" u="none" strike="noStrike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데이터</a:t>
                      </a:r>
                      <a:r>
                        <a:rPr lang="en-US" sz="1453" b="0" i="0" u="none" strike="noStrike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 </a:t>
                      </a:r>
                      <a:r>
                        <a:rPr lang="en-US" sz="1453" b="0" i="0" u="none" strike="noStrike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정제</a:t>
                      </a:r>
                      <a:r>
                        <a:rPr lang="en-US" sz="1453" b="0" i="0" u="none" strike="noStrike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 및 </a:t>
                      </a:r>
                      <a:r>
                        <a:rPr lang="en-US" sz="1453" b="0" i="0" u="none" strike="noStrike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인사이트</a:t>
                      </a:r>
                      <a:r>
                        <a:rPr lang="en-US" sz="1453" b="0" i="0" u="none" strike="noStrike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 </a:t>
                      </a:r>
                      <a:r>
                        <a:rPr lang="en-US" sz="1453" b="0" i="0" u="none" strike="noStrike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분석</a:t>
                      </a:r>
                      <a:endParaRPr lang="en-US" sz="1100" dirty="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60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데이터 전처리부터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60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CFO 보고서까지:</a:t>
                      </a:r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60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AI를 활용한 </a:t>
                      </a:r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60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원스톱 재무 분석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데이터 중복 제거, 오타 표준화 및 이상치 필터링 기술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</a:t>
                      </a:r>
                      <a:r>
                        <a:rPr lang="en-US" sz="1133" b="0" i="0" u="none" strike="noStrike" spc="-2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</a:t>
                      </a:r>
                      <a:r>
                        <a:rPr lang="en-US" sz="113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재무 지표 분석 및 원인 파악을 위한 지능형 요약 리포트 생성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6457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0" b="0" i="0" u="none" strike="noStrike" spc="-200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</a:t>
                      </a:r>
                      <a:r>
                        <a:rPr lang="en-US" sz="1440" b="0" i="0" u="none" strike="noStrike" spc="-200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에이전트</a:t>
                      </a:r>
                      <a:r>
                        <a:rPr lang="en-US" sz="1440" b="0" i="0" u="none" strike="noStrike" spc="-200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 </a:t>
                      </a:r>
                      <a:r>
                        <a:rPr lang="en-US" sz="1440" b="0" i="0" u="none" strike="noStrike" spc="-200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기반</a:t>
                      </a:r>
                      <a:r>
                        <a:rPr lang="en-US" sz="1440" b="0" i="0" u="none" strike="noStrike" spc="-200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 </a:t>
                      </a:r>
                      <a:endParaRPr lang="en-US" sz="1100" dirty="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0" b="0" i="0" u="none" strike="noStrike" spc="-200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리서치</a:t>
                      </a:r>
                      <a:r>
                        <a:rPr lang="en-US" sz="1440" b="0" i="0" u="none" strike="noStrike" spc="-200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 및 </a:t>
                      </a:r>
                      <a:r>
                        <a:rPr lang="en-US" sz="1440" b="0" i="0" u="none" strike="noStrike" spc="-200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분석</a:t>
                      </a:r>
                      <a:endParaRPr lang="en-US" sz="1440" b="0" i="0" u="none" strike="noStrike" spc="-200" dirty="0">
                        <a:solidFill>
                          <a:srgbClr val="595959"/>
                        </a:solidFill>
                        <a:latin typeface="KoPubWorldDotum_Pro Bold"/>
                        <a:ea typeface="KoPubWorldDotum_Pro Bold"/>
                        <a:cs typeface="KoPubWorldDotum_Pro Bold"/>
                      </a:endParaRP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60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재무제표 기반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60" b="0" i="0" u="none" strike="noStrike" spc="-2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경쟁사 분석 보고서 만들기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</a:t>
                      </a:r>
                      <a:r>
                        <a:rPr lang="en-US" sz="1133" b="0" i="0" u="none" strike="noStrike" spc="-2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AI Browser 기반의 경쟁사 공시 자료 자동 검색 및 데이터 수집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</a:t>
                      </a: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 수집된 재무 데이터의 맥락적 분석 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전문가 수준의 비교 분석서 작성 기술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2977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종합 실습 및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실무 적용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프로젝트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현업 적용 희망 주제 선정 및 단계별 가이드 실습
 - 개인 업무 맞춤형 데이터/프롬프트 수정
 - 1:1 밀착 코칭, 결과 공유 및 Q&amp;A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TextBox 13"/>
          <p:cNvSpPr txBox="1"/>
          <p:nvPr/>
        </p:nvSpPr>
        <p:spPr>
          <a:xfrm>
            <a:off x="2273300" y="2273300"/>
            <a:ext cx="5588000" cy="317500"/>
          </a:xfrm>
          <a:prstGeom prst="rect">
            <a:avLst/>
          </a:prstGeom>
        </p:spPr>
        <p:txBody>
          <a:bodyPr lIns="0" tIns="16726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146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1일 7시간ㅣ250,000원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78000" y="59817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세부 내용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900" y="13347700"/>
            <a:ext cx="1790700" cy="292100"/>
          </a:xfrm>
          <a:prstGeom prst="rect">
            <a:avLst/>
          </a:prstGeom>
        </p:spPr>
      </p:pic>
      <p:graphicFrame>
        <p:nvGraphicFramePr>
          <p:cNvPr id="16" name="표 13">
            <a:extLst>
              <a:ext uri="{FF2B5EF4-FFF2-40B4-BE49-F238E27FC236}">
                <a16:creationId xmlns:a16="http://schemas.microsoft.com/office/drawing/2014/main" id="{51F6F81A-CEFC-4BC7-A7C7-E628266C31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126598"/>
              </p:ext>
            </p:extLst>
          </p:nvPr>
        </p:nvGraphicFramePr>
        <p:xfrm>
          <a:off x="1155700" y="745490"/>
          <a:ext cx="4191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9. 3(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0900" y="-2133600"/>
            <a:ext cx="12153900" cy="12153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-2387600"/>
            <a:ext cx="11823700" cy="1187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86100" y="5029200"/>
            <a:ext cx="10363200" cy="10401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700" y="3251200"/>
            <a:ext cx="11722100" cy="11849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100" y="2819400"/>
            <a:ext cx="7454900" cy="9931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97100" y="3860800"/>
            <a:ext cx="5905500" cy="977900"/>
          </a:xfrm>
          <a:prstGeom prst="rect">
            <a:avLst/>
          </a:prstGeom>
        </p:spPr>
        <p:txBody>
          <a:bodyPr lIns="0" tIns="12152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노동법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913" b="1" i="0" u="none" strike="noStrike" dirty="0" err="1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리스크</a:t>
            </a:r>
            <a:r>
              <a:rPr lang="en-US" sz="1913" b="1" i="0" u="none" strike="noStrike" dirty="0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913" b="1" i="0" u="none" strike="noStrike" dirty="0" err="1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진단</a:t>
            </a:r>
            <a:r>
              <a:rPr lang="en-US" sz="1913" b="1" i="0" u="none" strike="noStrike" dirty="0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 및 </a:t>
            </a:r>
            <a:r>
              <a:rPr lang="en-US" sz="1913" b="1" i="0" u="none" strike="noStrike" dirty="0" err="1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대응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시나리오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구축</a:t>
            </a:r>
            <a:endParaRPr lang="en-US" sz="1646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53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직원</a:t>
            </a:r>
            <a:r>
              <a:rPr lang="en-US" sz="1653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53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만족도</a:t>
            </a:r>
            <a:r>
              <a:rPr lang="en-US" sz="1653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53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심층</a:t>
            </a:r>
            <a:r>
              <a:rPr lang="en-US" sz="1653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53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인사이트</a:t>
            </a:r>
            <a:r>
              <a:rPr lang="en-US" sz="1653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53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리포트</a:t>
            </a:r>
            <a:r>
              <a:rPr lang="en-US" sz="1653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53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작성</a:t>
            </a:r>
            <a:endParaRPr lang="en-US" sz="1653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이직률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예측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및 </a:t>
            </a:r>
            <a:r>
              <a:rPr lang="en-US" sz="1913" b="1" i="0" u="none" strike="noStrike" dirty="0" err="1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핵심인재</a:t>
            </a:r>
            <a:r>
              <a:rPr lang="en-US" sz="1913" b="1" i="0" u="none" strike="noStrike" dirty="0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913" b="1" i="0" u="none" strike="noStrike" dirty="0" err="1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유지</a:t>
            </a:r>
            <a:r>
              <a:rPr lang="en-US" sz="1913" b="1" i="0" u="none" strike="noStrike" dirty="0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913" b="1" i="0" u="none" strike="noStrike" dirty="0" err="1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전략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수립</a:t>
            </a:r>
            <a:endParaRPr lang="en-US" sz="1646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52600" y="34290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주요 내용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7400" y="1485900"/>
            <a:ext cx="8509000" cy="660400"/>
          </a:xfrm>
          <a:prstGeom prst="rect">
            <a:avLst/>
          </a:prstGeom>
        </p:spPr>
        <p:txBody>
          <a:bodyPr lIns="0" tIns="42877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3751" b="0" i="0" u="none" strike="noStrike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[Microsoft] 생성형 AI 실무, 인사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47900" y="5295900"/>
            <a:ext cx="5892800" cy="317500"/>
          </a:xfrm>
          <a:prstGeom prst="rect">
            <a:avLst/>
          </a:prstGeom>
        </p:spPr>
        <p:txBody>
          <a:bodyPr lIns="0" tIns="10458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생성형 AI를 인사 직무에 활용하고 싶은 재직자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65300" y="48133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추천 직무</a:t>
            </a:r>
          </a:p>
        </p:txBody>
      </p:sp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381656"/>
              </p:ext>
            </p:extLst>
          </p:nvPr>
        </p:nvGraphicFramePr>
        <p:xfrm>
          <a:off x="1981200" y="6477000"/>
          <a:ext cx="6272650" cy="6009820"/>
        </p:xfrm>
        <a:graphic>
          <a:graphicData uri="http://schemas.openxmlformats.org/drawingml/2006/table">
            <a:tbl>
              <a:tblPr/>
              <a:tblGrid>
                <a:gridCol w="1430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8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0569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교과목</a:t>
                      </a:r>
                      <a:endParaRPr lang="en-US" sz="1100" dirty="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단원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세부내용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341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리터러시 및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보안 가이드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오리엔테이션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생성형 AI(3rd Party, SaaS) 툴 소개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보안 및 윤리 가이드라인 학습
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45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콘텐츠 제작 및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비주얼 엔지니어링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시각적 사내 커뮤니케이션 강화 및 공지 디자인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</a:t>
                      </a:r>
                      <a:r>
                        <a:rPr lang="en-US" sz="1133" b="0" i="0" u="none" strike="noStrike" spc="-2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LLM </a:t>
                      </a:r>
                      <a:r>
                        <a:rPr lang="en-US" sz="1133" b="0" i="0" u="none" strike="noStrike" spc="-2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기반</a:t>
                      </a:r>
                      <a:r>
                        <a:rPr lang="en-US" sz="1133" b="0" i="0" u="none" strike="noStrike" spc="-2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2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복잡</a:t>
                      </a:r>
                      <a:r>
                        <a:rPr lang="en-US" sz="1133" b="0" i="0" u="none" strike="noStrike" spc="-2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2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정보의</a:t>
                      </a:r>
                      <a:r>
                        <a:rPr lang="en-US" sz="1133" b="0" i="0" u="none" strike="noStrike" spc="-2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2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핵심</a:t>
                      </a:r>
                      <a:r>
                        <a:rPr lang="en-US" sz="1133" b="0" i="0" u="none" strike="noStrike" spc="-2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2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요약</a:t>
                      </a:r>
                      <a:r>
                        <a:rPr lang="en-US" sz="1133" b="0" i="0" u="none" strike="noStrike" spc="-2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및 </a:t>
                      </a:r>
                      <a:r>
                        <a:rPr lang="en-US" sz="1133" b="0" i="0" u="none" strike="noStrike" spc="-2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슬로건</a:t>
                      </a:r>
                      <a:r>
                        <a:rPr lang="en-US" sz="1133" b="0" i="0" u="none" strike="noStrike" spc="-2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2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추출</a:t>
                      </a:r>
                      <a:r>
                        <a:rPr lang="en-US" sz="1133" b="0" i="0" u="none" strike="noStrike" spc="-2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2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알고리즘</a:t>
                      </a:r>
                      <a:r>
                        <a:rPr lang="en-US" sz="1133" b="0" i="0" u="none" strike="noStrike" spc="-2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2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실습</a:t>
                      </a:r>
                      <a:endParaRPr lang="en-US" sz="1100" dirty="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확산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모델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(Diffusion)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기반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행사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컨셉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맞춤형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비주얼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   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altLang="ko-KR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    </a:t>
                      </a:r>
                      <a:r>
                        <a:rPr lang="ko-KR" alt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생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성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및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레이아웃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자동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합성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기술</a:t>
                      </a:r>
                      <a:endParaRPr lang="en-US" sz="1133" b="0" i="0" u="none" strike="noStrike" dirty="0">
                        <a:solidFill>
                          <a:srgbClr val="595959"/>
                        </a:solidFill>
                        <a:latin typeface="KoPubWorldDotum_Pro Medium"/>
                        <a:ea typeface="KoPubWorldDotum_Pro Medium"/>
                        <a:cs typeface="KoPubWorldDotum_Pro Medium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45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알고리즘 기반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과정 설계 및 </a:t>
                      </a:r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문항 생성 기술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신속한 교육 콘텐츠 제작 및 효과 측정 시스템 구축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직무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역량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분석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기반의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지능형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커리큘럼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및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교육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스크트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   </a:t>
                      </a:r>
                    </a:p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  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자동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생성</a:t>
                      </a:r>
                      <a:endParaRPr lang="en-US" sz="1100" dirty="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 NLU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기술을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활용한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텍스트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-PPT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자동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변환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및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객관식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/ 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주관식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                   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  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평가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로직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설계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실습</a:t>
                      </a:r>
                      <a:endParaRPr lang="en-US" sz="1133" b="0" i="0" u="none" strike="noStrike" dirty="0">
                        <a:solidFill>
                          <a:srgbClr val="595959"/>
                        </a:solidFill>
                        <a:latin typeface="KoPubWorldDotum_Pro Medium"/>
                        <a:ea typeface="KoPubWorldDotum_Pro Medium"/>
                        <a:cs typeface="KoPubWorldDotum_Pro Medium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505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판례 분석 및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리스크 탐지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노동법 리스크 진단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</a:t>
                      </a:r>
                      <a:r>
                        <a:rPr lang="en-US" sz="1133" b="0" i="0" u="none" strike="noStrike" spc="-2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LLM </a:t>
                      </a:r>
                      <a:r>
                        <a:rPr lang="en-US" sz="1133" b="0" i="0" u="none" strike="noStrike" spc="-2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연동을</a:t>
                      </a:r>
                      <a:r>
                        <a:rPr lang="en-US" sz="1133" b="0" i="0" u="none" strike="noStrike" spc="-2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2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통한</a:t>
                      </a:r>
                      <a:r>
                        <a:rPr lang="en-US" sz="1133" b="0" i="0" u="none" strike="noStrike" spc="-2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2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최신</a:t>
                      </a:r>
                      <a:r>
                        <a:rPr lang="en-US" sz="1133" b="0" i="0" u="none" strike="noStrike" spc="-2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2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대법원</a:t>
                      </a:r>
                      <a:r>
                        <a:rPr lang="en-US" sz="1133" b="0" i="0" u="none" strike="noStrike" spc="-2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2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판례</a:t>
                      </a:r>
                      <a:r>
                        <a:rPr lang="en-US" sz="1133" b="0" i="0" u="none" strike="noStrike" spc="-2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및 </a:t>
                      </a:r>
                      <a:r>
                        <a:rPr lang="en-US" sz="1133" b="0" i="0" u="none" strike="noStrike" spc="-2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행정해석</a:t>
                      </a:r>
                      <a:r>
                        <a:rPr lang="en-US" sz="1133" b="0" i="0" u="none" strike="noStrike" spc="-2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2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데이터</a:t>
                      </a:r>
                      <a:r>
                        <a:rPr lang="en-US" sz="1133" b="0" i="0" u="none" strike="noStrike" spc="-2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2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마이닝</a:t>
                      </a:r>
                      <a:endParaRPr lang="en-US" sz="1100" dirty="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 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내부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규정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(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취업규칙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)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과의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법적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정합성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검토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및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   잠</a:t>
                      </a:r>
                      <a:r>
                        <a:rPr lang="ko-KR" alt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재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적 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리스크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(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임금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체불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등)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시뮬레이션</a:t>
                      </a:r>
                      <a:endParaRPr lang="en-US" sz="1133" b="0" i="0" u="none" strike="noStrike" dirty="0">
                        <a:solidFill>
                          <a:srgbClr val="595959"/>
                        </a:solidFill>
                        <a:latin typeface="KoPubWorldDotum_Pro Medium"/>
                        <a:ea typeface="KoPubWorldDotum_Pro Medium"/>
                        <a:cs typeface="KoPubWorldDotum_Pro Medium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3763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SOP 구축</a:t>
                      </a:r>
                      <a:endParaRPr lang="en-US" sz="110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60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노동법 관련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60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사건 대응 시나리오 구축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인사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사건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대응을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위한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단계별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표준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대응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프로세스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</a:t>
                      </a:r>
                      <a:endParaRPr lang="en-US" sz="1100" dirty="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알고리즘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설계</a:t>
                      </a:r>
                      <a:endParaRPr lang="en-US" sz="1133" b="0" i="0" u="none" strike="noStrike" dirty="0">
                        <a:solidFill>
                          <a:srgbClr val="595959"/>
                        </a:solidFill>
                        <a:latin typeface="KoPubWorldDotum_Pro Medium"/>
                        <a:ea typeface="KoPubWorldDotum_Pro Medium"/>
                        <a:cs typeface="KoPubWorldDotum_Pro Medium"/>
                      </a:endParaRP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</a:t>
                      </a:r>
                      <a:r>
                        <a:rPr lang="en-US" sz="1133" b="0" i="0" u="none" strike="noStrike" spc="-2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지능형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팩트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체크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및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절차적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정당성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확보를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위한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자동화된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  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대응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매뉴얼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합성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실습</a:t>
                      </a:r>
                      <a:endParaRPr lang="en-US" sz="1133" b="0" i="0" u="none" strike="noStrike" dirty="0">
                        <a:solidFill>
                          <a:srgbClr val="595959"/>
                        </a:solidFill>
                        <a:latin typeface="KoPubWorldDotum_Pro Medium"/>
                        <a:ea typeface="KoPubWorldDotum_Pro Medium"/>
                        <a:cs typeface="KoPubWorldDotum_Pro Medium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6457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0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비정형 VoC 분석</a:t>
                      </a:r>
                      <a:endParaRPr lang="en-US" sz="110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60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 텍스트 분석을 활용한 </a:t>
                      </a:r>
                      <a:r>
                        <a:rPr lang="en-US" sz="1160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직원 만족도 심층 진단 및</a:t>
                      </a:r>
                      <a:r>
                        <a:rPr lang="en-US" sz="1160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개선 과제 도출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LLM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기반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서술형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설문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응답의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감성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(Sentiment)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분석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및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   </a:t>
                      </a:r>
                    </a:p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   긍</a:t>
                      </a:r>
                      <a:r>
                        <a:rPr lang="ko-KR" alt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정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/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부정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키워드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추출</a:t>
                      </a:r>
                      <a:endParaRPr lang="en-US" sz="1100" dirty="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대시보드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및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워드클라우드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기반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데이터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시각화와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지능형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인사이트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리포트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자동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생성</a:t>
                      </a:r>
                      <a:endParaRPr lang="en-US" sz="1133" b="0" i="0" u="none" strike="noStrike" dirty="0">
                        <a:solidFill>
                          <a:srgbClr val="595959"/>
                        </a:solidFill>
                        <a:latin typeface="KoPubWorldDotum_Pro Medium"/>
                        <a:ea typeface="KoPubWorldDotum_Pro Medium"/>
                        <a:cs typeface="KoPubWorldDotum_Pro Medium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2977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예측 데이터 분석</a:t>
                      </a:r>
                      <a:endParaRPr lang="en-US" sz="110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이직률 예측 및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핵심 인재 </a:t>
                      </a:r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리텐션 전략 수립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핵심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인재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세분화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및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면담·성과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데이터의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맥락적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분석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
 -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이직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시그널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패턴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분석을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통한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리스크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예측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및 </a:t>
                      </a:r>
                    </a:p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  지</a:t>
                      </a:r>
                      <a:r>
                        <a:rPr lang="ko-KR" alt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능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형 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리텐션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전략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초안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자동화</a:t>
                      </a:r>
                      <a:endParaRPr lang="en-US" sz="1100" dirty="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TextBox 13"/>
          <p:cNvSpPr txBox="1"/>
          <p:nvPr/>
        </p:nvSpPr>
        <p:spPr>
          <a:xfrm>
            <a:off x="2273300" y="2273300"/>
            <a:ext cx="5588000" cy="317500"/>
          </a:xfrm>
          <a:prstGeom prst="rect">
            <a:avLst/>
          </a:prstGeom>
        </p:spPr>
        <p:txBody>
          <a:bodyPr lIns="0" tIns="16726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146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1일 7시간ㅣ250,000원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78000" y="59817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세부 내용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900" y="13347700"/>
            <a:ext cx="1790700" cy="292100"/>
          </a:xfrm>
          <a:prstGeom prst="rect">
            <a:avLst/>
          </a:prstGeom>
        </p:spPr>
      </p:pic>
      <p:graphicFrame>
        <p:nvGraphicFramePr>
          <p:cNvPr id="16" name="표 13">
            <a:extLst>
              <a:ext uri="{FF2B5EF4-FFF2-40B4-BE49-F238E27FC236}">
                <a16:creationId xmlns:a16="http://schemas.microsoft.com/office/drawing/2014/main" id="{1F0148A5-DA9B-49D6-85CC-CF7CD8FBF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206911"/>
              </p:ext>
            </p:extLst>
          </p:nvPr>
        </p:nvGraphicFramePr>
        <p:xfrm>
          <a:off x="1155700" y="745490"/>
          <a:ext cx="4191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9. 10(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df_page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22"/>
            <a:ext cx="10083800" cy="14257457"/>
          </a:xfrm>
          <a:prstGeom prst="rect">
            <a:avLst/>
          </a:prstGeom>
        </p:spPr>
      </p:pic>
      <p:graphicFrame>
        <p:nvGraphicFramePr>
          <p:cNvPr id="3" name="표 13">
            <a:extLst>
              <a:ext uri="{FF2B5EF4-FFF2-40B4-BE49-F238E27FC236}">
                <a16:creationId xmlns:a16="http://schemas.microsoft.com/office/drawing/2014/main" id="{7669AF5F-3213-4C00-BCD9-F3F9EB4E0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164310"/>
              </p:ext>
            </p:extLst>
          </p:nvPr>
        </p:nvGraphicFramePr>
        <p:xfrm>
          <a:off x="1155700" y="440690"/>
          <a:ext cx="4191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9. 17(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0900" y="-2133600"/>
            <a:ext cx="12153900" cy="12153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-2387600"/>
            <a:ext cx="11823700" cy="1187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86100" y="5029200"/>
            <a:ext cx="10363200" cy="10401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700" y="3251200"/>
            <a:ext cx="11722100" cy="11849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100" y="2819400"/>
            <a:ext cx="7454900" cy="9931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97100" y="3632200"/>
            <a:ext cx="5905500" cy="914400"/>
          </a:xfrm>
          <a:prstGeom prst="rect">
            <a:avLst/>
          </a:prstGeom>
        </p:spPr>
        <p:txBody>
          <a:bodyPr lIns="0" tIns="10458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ChatGPT로 피벗 테이블 및 차트 생성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913" b="0" i="0" u="none" strike="noStrike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맞춤형 엑셀 함수 제작</a:t>
            </a: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및 에러 분석 및 해결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VBA 자동화 코드 생성 및 매크로 연결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2600" y="32258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주요 내용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97100" y="5118100"/>
            <a:ext cx="5892800" cy="596900"/>
          </a:xfrm>
          <a:prstGeom prst="rect">
            <a:avLst/>
          </a:prstGeom>
        </p:spPr>
        <p:txBody>
          <a:bodyPr lIns="0" tIns="10458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Excel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중급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이상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사용자</a:t>
            </a:r>
            <a:endParaRPr lang="en-US" sz="1646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생성형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AI를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Excel에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접목하여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활용하고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싶은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재직자</a:t>
            </a:r>
            <a:endParaRPr lang="en-US" sz="1646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65300" y="47117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추천 직무</a:t>
            </a:r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1981200" y="6489700"/>
          <a:ext cx="6272650" cy="5767522"/>
        </p:xfrm>
        <a:graphic>
          <a:graphicData uri="http://schemas.openxmlformats.org/drawingml/2006/table">
            <a:tbl>
              <a:tblPr/>
              <a:tblGrid>
                <a:gridCol w="1430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8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619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교과목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단원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세부내용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251"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리터러시 및</a:t>
                      </a:r>
                      <a:endParaRPr lang="en-US" sz="1100"/>
                    </a:p>
                    <a:p>
                      <a:pPr lvl="0" algn="ctr">
                        <a:lnSpc>
                          <a:spcPct val="99600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보안 가이드</a:t>
                      </a:r>
                    </a:p>
                  </a:txBody>
                  <a:tcPr marL="25400" marR="25400" marT="43814" marB="43814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오리엔테이션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생성형 AI(3rd Party, SaaS) 툴 소개
 - 보안 및 윤리 가이드라인 학습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605"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지능형 데이터 </a:t>
                      </a:r>
                      <a:endParaRPr lang="en-US" sz="1100"/>
                    </a:p>
                    <a:p>
                      <a:pPr lvl="0" algn="ctr">
                        <a:lnSpc>
                          <a:spcPct val="99600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클렌징 및 표준화</a:t>
                      </a:r>
                    </a:p>
                  </a:txBody>
                  <a:tcPr marL="25400" marR="25400" marT="43814" marB="43814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엉망인 데이터,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클릭 한 번으로 </a:t>
                      </a:r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표준화 및 전처리 완료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비정형 날짜/텍스트 데이터의 자동 정규화 알고리즘 적용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맥락 분석 기반의 지능형 결측치 처리 및 정제 기술 실습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797"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자연어 질의 및
  지능형 시각화</a:t>
                      </a:r>
                      <a:endParaRPr lang="en-US" sz="1100"/>
                    </a:p>
                  </a:txBody>
                  <a:tcPr marL="25400" marR="25400" marT="43814" marB="43814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말 한마디로 끝내는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데이터 시각화 및
  동적 대시보드 구축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피벗 테이블 및 동적 차트 생성 로직 학습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데이터 패턴 분석을 통한 핵심 인사이트 및 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 요약 정보 추출 기술 실습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9368"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엑셀 수식 </a:t>
                      </a:r>
                      <a:endParaRPr lang="en-US" sz="1100"/>
                    </a:p>
                    <a:p>
                      <a:pPr lvl="0" algn="ctr">
                        <a:lnSpc>
                          <a:spcPct val="99600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자동 생성 및
  디버깅 가이드</a:t>
                      </a:r>
                    </a:p>
                  </a:txBody>
                  <a:tcPr marL="25400" marR="25400" marT="43814" marB="43814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복잡한 함수 암기 끝!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자연어로 엑셀 수식</a:t>
                      </a:r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3초 만에 생성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자연어 해석을 통한 엑셀 수식 및 함수 자동 생성 기술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오류 원인 분석 및 AI 기반 최적화 가이드 제공 실습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4940"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VBA 자동화 </a:t>
                      </a:r>
                      <a:endParaRPr lang="en-US" sz="1100"/>
                    </a:p>
                    <a:p>
                      <a:pPr lvl="0" algn="ctr">
                        <a:lnSpc>
                          <a:spcPct val="99600"/>
                        </a:lnSpc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코드 생성 및 </a:t>
                      </a:r>
                    </a:p>
                    <a:p>
                      <a:pPr lvl="0" algn="ctr">
                        <a:lnSpc>
                          <a:spcPct val="99600"/>
                        </a:lnSpc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매크로 연결</a:t>
                      </a:r>
                    </a:p>
                  </a:txBody>
                  <a:tcPr marL="25400" marR="25400" marT="43857" marB="43857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코딩 몰라도 OK,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6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AI가 짜주는 VBA로 </a:t>
                      </a:r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6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'버튼 하나' 업무 자동화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VBA 자동화 스크립트 생성 및 최적화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데이터 통합/저장 등 반복 업무 프로세스의 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 지능형 매크로 시스템 구축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2088"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지능형 워크플로우 통합기술</a:t>
                      </a:r>
                      <a:endParaRPr lang="en-US" sz="1100"/>
                    </a:p>
                  </a:txBody>
                  <a:tcPr marL="25400" marR="25400" marT="43857" marB="43857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실습 통합: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6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데이터 분석부터 보고서
  작성까지 AI 풀코스 완주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전처리-분석-시각화 과정의 AI 협업 워크플로우 설계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분석 결과 기반의 지능형 요약 리포트 및 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 Q&amp;A 대응 리스트 자동 생성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0854">
                <a:tc>
                  <a:txBody>
                    <a:bodyPr/>
                    <a:lstStyle/>
                    <a:p>
                      <a:pPr lvl="0" algn="ctr">
                        <a:lnSpc>
                          <a:spcPct val="99600"/>
                        </a:lnSpc>
                        <a:defRPr/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종합 실습 및 </a:t>
                      </a:r>
                      <a:endParaRPr lang="en-US" sz="1100"/>
                    </a:p>
                    <a:p>
                      <a:pPr lvl="0" algn="ctr">
                        <a:lnSpc>
                          <a:spcPct val="99600"/>
                        </a:lnSpc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실무 적용</a:t>
                      </a:r>
                    </a:p>
                  </a:txBody>
                  <a:tcPr marL="25400" marR="25400" marT="43857" marB="43857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프로젝트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현업 적용 희망 주제 선정 및 단계별 가이드 실습
 - 개인 업무 맞춤형 데이터/프롬프트 수정 
 - 1:1 밀착 코칭, 결과 공유 및 Q&amp;A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2273300" y="2273300"/>
            <a:ext cx="5588000" cy="292100"/>
          </a:xfrm>
          <a:prstGeom prst="rect">
            <a:avLst/>
          </a:prstGeom>
        </p:spPr>
        <p:txBody>
          <a:bodyPr lIns="0" tIns="16726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146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1일 7시간ㅣ250,000원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78000" y="59563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세부 내용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900" y="13347700"/>
            <a:ext cx="1790700" cy="2921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498600" y="1104900"/>
            <a:ext cx="7340600" cy="1219200"/>
          </a:xfrm>
          <a:prstGeom prst="rect">
            <a:avLst/>
          </a:prstGeom>
        </p:spPr>
        <p:txBody>
          <a:bodyPr lIns="0" tIns="42877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3751" b="0" i="0" u="none" strike="noStrike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[Microsoft] AI 기반 </a:t>
            </a:r>
          </a:p>
          <a:p>
            <a:pPr lvl="0" algn="ctr">
              <a:lnSpc>
                <a:spcPct val="101259"/>
              </a:lnSpc>
            </a:pPr>
            <a:r>
              <a:rPr lang="en-US" sz="3751" b="0" i="0" u="none" strike="noStrike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Excel 활용 심화</a:t>
            </a:r>
          </a:p>
        </p:txBody>
      </p:sp>
      <p:graphicFrame>
        <p:nvGraphicFramePr>
          <p:cNvPr id="16" name="표 13">
            <a:extLst>
              <a:ext uri="{FF2B5EF4-FFF2-40B4-BE49-F238E27FC236}">
                <a16:creationId xmlns:a16="http://schemas.microsoft.com/office/drawing/2014/main" id="{EA8B1144-FAB8-4908-AB57-FC5D3670BC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730783"/>
              </p:ext>
            </p:extLst>
          </p:nvPr>
        </p:nvGraphicFramePr>
        <p:xfrm>
          <a:off x="1155700" y="440690"/>
          <a:ext cx="4191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10. 1(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0900" y="-2133600"/>
            <a:ext cx="12153900" cy="12153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-2387600"/>
            <a:ext cx="11823700" cy="1187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86100" y="5029200"/>
            <a:ext cx="10363200" cy="10401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3225800"/>
            <a:ext cx="11722100" cy="11849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100" y="2819400"/>
            <a:ext cx="7454900" cy="9931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97100" y="3619500"/>
            <a:ext cx="5905500" cy="977900"/>
          </a:xfrm>
          <a:prstGeom prst="rect">
            <a:avLst/>
          </a:prstGeom>
        </p:spPr>
        <p:txBody>
          <a:bodyPr lIns="0" tIns="12152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913" b="0" i="0" u="none" strike="noStrike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시간별 데이터 시각화</a:t>
            </a: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와 매출/실적 예측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지도 시각화로 </a:t>
            </a:r>
            <a:r>
              <a:rPr lang="en-US" sz="1913" b="0" i="0" u="none" strike="noStrike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지역별 성과 현황 파악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‘스마트 설명’ 기능 활용 데이터 변화 사항 자동 요약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2600" y="32258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주요 내용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97100" y="5118100"/>
            <a:ext cx="5892800" cy="596900"/>
          </a:xfrm>
          <a:prstGeom prst="rect">
            <a:avLst/>
          </a:prstGeom>
        </p:spPr>
        <p:txBody>
          <a:bodyPr lIns="0" tIns="10458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Power BI를 처음 접하는 임직원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실무에서 데이터 시각화·리포트 작성이 필요한 일반 사무직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65300" y="47117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추천 직무</a:t>
            </a:r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1981200" y="6489700"/>
          <a:ext cx="6272650" cy="5598368"/>
        </p:xfrm>
        <a:graphic>
          <a:graphicData uri="http://schemas.openxmlformats.org/drawingml/2006/table">
            <a:tbl>
              <a:tblPr/>
              <a:tblGrid>
                <a:gridCol w="1430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8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430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교과목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단원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세부내용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325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리터러시 및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보안 가이드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오리엔테이션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생성형 AI(3rd Party, SaaS) 툴 소개
 - 보안 및 윤리 가이드라인 학습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041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Power BI 소개</a:t>
                      </a:r>
                      <a:endParaRPr lang="en-US" sz="110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데이터 시각화 첫걸음: Power BI 맛보기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비정형 데이터의 자동 정규화 및 형식 변환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불필요행 제거 및 지능형 데이터 클렌징 기술 실습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765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시계열 예측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모델링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시간을 그려라!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데이터로 트렌드 읽기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날짜 및 시간 계층 분석을 통한 지능형 추세 식별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과거 시뮬레이션 데이터를 기반으로 한 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AI 예측 모델 적용 및 미래 실적 예측 실습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078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인과관계 및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군집 분석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공간을 보여줘!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지역·지점별 데이터 분석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특정 성과 지표에 영향을 미치는 핵심 요인 자동 분석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지역 및 지점별 데이터의 상관관계 분석 및 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 지능형 그룹 자동 분류 기술 학습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9391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리포트 자동 생성</a:t>
                      </a:r>
                      <a:endParaRPr lang="en-US" sz="110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파워풀한 대시보드 완성! 실무 보고서 만들기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차트 데이터의 자연어 자동 요약 및 설명 생성 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데이터 변동에 따른 설명 실시간 업데이트 및 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상세 분석 인터페이스 구현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6325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배포 자동화 및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 모바일 레이아웃 설계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내 손안의 데이터!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6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배포 및 모바일 최적화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리포트 게시 및 공유 파이프라인 구축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디바이스 반응형 모바일 최적화 레이아웃 디자인 및 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 결과물 다각화(PPT/PDF) 기술 실습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9013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종합 실습 및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실무 적용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프로젝트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현업 적용 희망 주제 선정 및 단계별 가이드 실습
 - 개인 업무 맞춤형 데이터/프롬프트 수정 
 - 1:1 밀착 코칭, 결과 공유 및 Q&amp;A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2273300" y="2273300"/>
            <a:ext cx="5588000" cy="292100"/>
          </a:xfrm>
          <a:prstGeom prst="rect">
            <a:avLst/>
          </a:prstGeom>
        </p:spPr>
        <p:txBody>
          <a:bodyPr lIns="0" tIns="16726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146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1일 7시간ㅣ250,000원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78000" y="59563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세부 내용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900" y="13347700"/>
            <a:ext cx="1790700" cy="2921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498600" y="1104900"/>
            <a:ext cx="7340600" cy="1219200"/>
          </a:xfrm>
          <a:prstGeom prst="rect">
            <a:avLst/>
          </a:prstGeom>
        </p:spPr>
        <p:txBody>
          <a:bodyPr lIns="0" tIns="42877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[Microsoft]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AI로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Power BI</a:t>
            </a:r>
          </a:p>
          <a:p>
            <a:pPr lvl="0" algn="ctr">
              <a:lnSpc>
                <a:spcPct val="101259"/>
              </a:lnSpc>
            </a:pP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데이터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시각화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&amp;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리포트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작성</a:t>
            </a:r>
            <a:endParaRPr lang="en-US" sz="3751" b="0" i="0" u="none" strike="noStrike" dirty="0">
              <a:solidFill>
                <a:srgbClr val="000000"/>
              </a:solidFill>
              <a:latin typeface="GangwonEduPower"/>
              <a:ea typeface="GangwonEduPower"/>
              <a:cs typeface="GangwonEduPower"/>
            </a:endParaRPr>
          </a:p>
        </p:txBody>
      </p:sp>
      <p:graphicFrame>
        <p:nvGraphicFramePr>
          <p:cNvPr id="16" name="표 13">
            <a:extLst>
              <a:ext uri="{FF2B5EF4-FFF2-40B4-BE49-F238E27FC236}">
                <a16:creationId xmlns:a16="http://schemas.microsoft.com/office/drawing/2014/main" id="{D2CF92E7-3ECE-44C7-ABEF-BE3084CA92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333413"/>
              </p:ext>
            </p:extLst>
          </p:nvPr>
        </p:nvGraphicFramePr>
        <p:xfrm>
          <a:off x="1155700" y="440690"/>
          <a:ext cx="4191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10. 8(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0" y="-2209800"/>
            <a:ext cx="10083800" cy="18669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2819400"/>
            <a:ext cx="7454900" cy="99314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97100" y="3848100"/>
            <a:ext cx="6350000" cy="977900"/>
          </a:xfrm>
          <a:prstGeom prst="rect">
            <a:avLst/>
          </a:prstGeom>
        </p:spPr>
        <p:txBody>
          <a:bodyPr lIns="0" tIns="12152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913" b="0" i="0" u="none" strike="noStrike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홍보문구 · 고객응대 메시지</a:t>
            </a: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생성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매장 콘셉트를 살린 메뉴판과 홍보 포스터 제작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913" b="0" i="0" u="none" strike="noStrike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영상 콘텐츠 제작 및 SNS 광고 집행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52600" y="34290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주요 내용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47900" y="5448300"/>
            <a:ext cx="6515100" cy="647700"/>
          </a:xfrm>
          <a:prstGeom prst="rect">
            <a:avLst/>
          </a:prstGeom>
        </p:spPr>
        <p:txBody>
          <a:bodyPr lIns="0" tIns="10499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5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홍보물을 직접 제작하고자 하는 담당자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919" b="0" i="0" u="none" strike="noStrike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마케팅, 홍보</a:t>
            </a:r>
            <a:r>
              <a:rPr lang="en-US" sz="165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직무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65300" y="50419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추천 직무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2146300" y="6858000"/>
          <a:ext cx="5999523" cy="4726224"/>
        </p:xfrm>
        <a:graphic>
          <a:graphicData uri="http://schemas.openxmlformats.org/drawingml/2006/table">
            <a:tbl>
              <a:tblPr/>
              <a:tblGrid>
                <a:gridCol w="136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2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464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교과목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단원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세부내용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4190">
                <a:tc rowSpan="4"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활용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마케팅 리소스</a:t>
                      </a:r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제작
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 활용
  마케팅 문구,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응답 제작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원하는 결과물을 한 번에 얻는 '질문 공식' 익히기
 - AI에게 우리 가게 '단골손님 특징' 입력하기
 - 감정 소모 없이 악성 리뷰에 정중하고 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 논리적으로 답변하기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4190">
                <a:tc vMerge="1"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endParaRPr lang="en-US" sz="1100"/>
                    </a:p>
                  </a:txBody>
                  <a:tcPr marL="25400" marR="25400" marT="25400" marB="25400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 활용
  마케팅 이미지 생성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매장의 특색을 담은 나만의 메뉴판 만들기
 - 시선을 끄는 홍보 포스터 제작하기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4190">
                <a:tc vMerge="1"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endParaRPr lang="en-US" sz="1100"/>
                    </a:p>
                  </a:txBody>
                  <a:tcPr marL="25400" marR="25400" marT="25400" marB="25400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마케팅 영상
  제작 및 편집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전문 장비와 프로그램 없이 홍보 영상 만들기
 - 매장과 홍보 영상에 넣을 나만의 음악 생성하기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4190">
                <a:tc vMerge="1"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endParaRPr lang="en-US" sz="1100"/>
                    </a:p>
                  </a:txBody>
                  <a:tcPr marL="25400" marR="25400" marT="25400" marB="25400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광고 집행 실무
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AI 생성 문구, 이미지 기반 인스타그램 마케팅
 - 타켓 설정 및 메타(Meta) 광고 집행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2273300" y="2273300"/>
            <a:ext cx="5588000" cy="330200"/>
          </a:xfrm>
          <a:prstGeom prst="rect">
            <a:avLst/>
          </a:prstGeom>
        </p:spPr>
        <p:txBody>
          <a:bodyPr lIns="0" tIns="16726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146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1일 6시간ㅣ250,000원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78000" y="63881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세부 내용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13347700"/>
            <a:ext cx="1790700" cy="2921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39900" y="1600200"/>
            <a:ext cx="6591300" cy="647700"/>
          </a:xfrm>
          <a:prstGeom prst="rect">
            <a:avLst/>
          </a:prstGeom>
        </p:spPr>
        <p:txBody>
          <a:bodyPr lIns="0" tIns="42877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3751" b="0" i="0" u="none" strike="noStrike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AI 활용, SNS 홍보 실무</a:t>
            </a:r>
          </a:p>
        </p:txBody>
      </p:sp>
      <p:graphicFrame>
        <p:nvGraphicFramePr>
          <p:cNvPr id="13" name="표 13">
            <a:extLst>
              <a:ext uri="{FF2B5EF4-FFF2-40B4-BE49-F238E27FC236}">
                <a16:creationId xmlns:a16="http://schemas.microsoft.com/office/drawing/2014/main" id="{2EB35C41-E07E-4752-9CD3-792D99272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893883"/>
              </p:ext>
            </p:extLst>
          </p:nvPr>
        </p:nvGraphicFramePr>
        <p:xfrm>
          <a:off x="1155700" y="440690"/>
          <a:ext cx="44196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10. 15(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0" y="-2209800"/>
            <a:ext cx="10083800" cy="18669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2819400"/>
            <a:ext cx="7454900" cy="99314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97100" y="3848100"/>
            <a:ext cx="5905500" cy="977900"/>
          </a:xfrm>
          <a:prstGeom prst="rect">
            <a:avLst/>
          </a:prstGeom>
        </p:spPr>
        <p:txBody>
          <a:bodyPr lIns="0" tIns="12152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913" b="1" i="0" u="none" strike="noStrike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Gemini Canvas와 Genspark</a:t>
            </a: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로 자료 찾기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프롬프트 구조화를 통한 </a:t>
            </a:r>
            <a:r>
              <a:rPr lang="en-US" sz="1913" b="0" i="0" u="none" strike="noStrike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슬라이드 콘텐츠 제작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디자인·이미지를 적용하여 수정·공유 가능한 슬라이드 생성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52600" y="34290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주요 내용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39900" y="1600200"/>
            <a:ext cx="6591300" cy="749300"/>
          </a:xfrm>
          <a:prstGeom prst="rect">
            <a:avLst/>
          </a:prstGeom>
        </p:spPr>
        <p:txBody>
          <a:bodyPr lIns="0" tIns="42877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AI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활용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, 웹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프레젠테이션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만들기</a:t>
            </a:r>
            <a:endParaRPr lang="en-US" sz="3751" b="0" i="0" u="none" strike="noStrike" dirty="0">
              <a:solidFill>
                <a:srgbClr val="000000"/>
              </a:solidFill>
              <a:latin typeface="GangwonEduPower"/>
              <a:ea typeface="GangwonEduPower"/>
              <a:cs typeface="GangwonEduPowe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47900" y="5486400"/>
            <a:ext cx="5892800" cy="863600"/>
          </a:xfrm>
          <a:prstGeom prst="rect">
            <a:avLst/>
          </a:prstGeom>
        </p:spPr>
        <p:txBody>
          <a:bodyPr lIns="0" tIns="10499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5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영업·마케팅 부서 임직원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5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기획·사무직군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5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리더 및 관리자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65300" y="50419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추천 직무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2146300" y="7188200"/>
          <a:ext cx="5999523" cy="5212955"/>
        </p:xfrm>
        <a:graphic>
          <a:graphicData uri="http://schemas.openxmlformats.org/drawingml/2006/table">
            <a:tbl>
              <a:tblPr/>
              <a:tblGrid>
                <a:gridCol w="136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2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911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교과목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단원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세부내용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6929">
                <a:tc rowSpan="5"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AI를 활용한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웹 프레젠테이션 만들기
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 리터러시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AI의 학습 메커니즘과 텍스트 생성 원리의 이해
 - AI의 명확한 한계점과 최적의 활용 범위
 - AI에게 "너"가 아닌 "역할" 부여하기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6929">
                <a:tc vMerge="1"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endParaRPr lang="en-US" sz="1100"/>
                    </a:p>
                  </a:txBody>
                  <a:tcPr marL="25400" marR="25400" marT="25400" marB="25400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 서비스
  큐레이션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Gemini Canvas로 슬라이드 자료 조사하기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Genspark로 출처가 확실한 자료 근거 찾기
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6929">
                <a:tc vMerge="1"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endParaRPr lang="en-US" sz="1100"/>
                    </a:p>
                  </a:txBody>
                  <a:tcPr marL="25400" marR="25400" marT="25400" marB="25400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글로 작성하는
    슬라이드 뼈대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마크다운 문법 : 프롬프트 구조화하기
 - 메모장에 슬라이드 뼈대 작성하기
 - 텍스트로 웹 슬라이드 콘텐츠 만들기
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6929">
                <a:tc vMerge="1"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endParaRPr lang="en-US" sz="1100"/>
                    </a:p>
                  </a:txBody>
                  <a:tcPr marL="25400" marR="25400" marT="25400" marB="25400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웹 슬라이드
    디자인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슬라이드 목적에 맞는 디자인 아키텍처를 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 선택하고 적용하기
 - 슬라이드의 몰입도를 높이기 위한 이미지 배치하기
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6929">
                <a:tc vMerge="1"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endParaRPr lang="en-US" sz="1100"/>
                    </a:p>
                  </a:txBody>
                  <a:tcPr marL="25400" marR="25400" marT="25400" marB="25400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협업을 위한
  슬라이드 수정, 공유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수정할 영역을 선택해서 디테일 수정하기
 - 웹 슬라이드를 링크와 파일로 공유하기
 - Gemini Canvas로 구글 슬라이드 생성하기
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2273300" y="2273300"/>
            <a:ext cx="5588000" cy="330200"/>
          </a:xfrm>
          <a:prstGeom prst="rect">
            <a:avLst/>
          </a:prstGeom>
        </p:spPr>
        <p:txBody>
          <a:bodyPr lIns="0" tIns="16726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146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1일 6시간ㅣ250,000원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8000" y="67183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세부 내용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13347700"/>
            <a:ext cx="1790700" cy="292100"/>
          </a:xfrm>
          <a:prstGeom prst="rect">
            <a:avLst/>
          </a:prstGeom>
        </p:spPr>
      </p:pic>
      <p:graphicFrame>
        <p:nvGraphicFramePr>
          <p:cNvPr id="13" name="표 13">
            <a:extLst>
              <a:ext uri="{FF2B5EF4-FFF2-40B4-BE49-F238E27FC236}">
                <a16:creationId xmlns:a16="http://schemas.microsoft.com/office/drawing/2014/main" id="{2D40980A-7776-41AC-BA1B-5FA5D503C6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737714"/>
              </p:ext>
            </p:extLst>
          </p:nvPr>
        </p:nvGraphicFramePr>
        <p:xfrm>
          <a:off x="1155700" y="440690"/>
          <a:ext cx="44196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10. 22(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★2026 커리큘럼 2분기 추가과정(지역상의 공유)_건설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" y="0"/>
            <a:ext cx="10080076" cy="14262100"/>
          </a:xfrm>
          <a:prstGeom prst="rect">
            <a:avLst/>
          </a:prstGeom>
        </p:spPr>
      </p:pic>
      <p:graphicFrame>
        <p:nvGraphicFramePr>
          <p:cNvPr id="3" name="표 13">
            <a:extLst>
              <a:ext uri="{FF2B5EF4-FFF2-40B4-BE49-F238E27FC236}">
                <a16:creationId xmlns:a16="http://schemas.microsoft.com/office/drawing/2014/main" id="{FAC8E8D7-E225-40AA-A027-1C222E7D7B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661753"/>
              </p:ext>
            </p:extLst>
          </p:nvPr>
        </p:nvGraphicFramePr>
        <p:xfrm>
          <a:off x="1155700" y="440690"/>
          <a:ext cx="44196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10. 29(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1"/>
            <a:ext cx="10083800" cy="1426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2667000"/>
            <a:ext cx="7454900" cy="99314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97100" y="3924300"/>
            <a:ext cx="6235700" cy="914400"/>
          </a:xfrm>
          <a:prstGeom prst="rect">
            <a:avLst/>
          </a:prstGeom>
        </p:spPr>
        <p:txBody>
          <a:bodyPr lIns="0" tIns="10458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기능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소개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및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최신활용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방법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소개</a:t>
            </a:r>
            <a:endParaRPr lang="en-US" sz="1646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생성형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AI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도구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실습과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프롬프트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엔지니어링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실습</a:t>
            </a:r>
            <a:endParaRPr lang="en-US" sz="1646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913" b="0" i="0" u="none" strike="noStrike" dirty="0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웹 </a:t>
            </a: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데이터</a:t>
            </a:r>
            <a:r>
              <a:rPr lang="en-US" sz="1913" b="0" i="0" u="none" strike="noStrike" dirty="0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수집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및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개인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업무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자동화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시나리오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정리</a:t>
            </a:r>
            <a:endParaRPr lang="en-US" sz="1646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52600" y="34290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주요 내용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9200" y="1600200"/>
            <a:ext cx="7594600" cy="673100"/>
          </a:xfrm>
          <a:prstGeom prst="rect">
            <a:avLst/>
          </a:prstGeom>
        </p:spPr>
        <p:txBody>
          <a:bodyPr lIns="0" tIns="42877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AI로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완성하는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데이터수집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업무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자동화</a:t>
            </a:r>
            <a:endParaRPr lang="en-US" sz="3751" b="0" i="0" u="none" strike="noStrike" dirty="0">
              <a:solidFill>
                <a:srgbClr val="000000"/>
              </a:solidFill>
              <a:latin typeface="GangwonEduPower"/>
              <a:ea typeface="GangwonEduPower"/>
              <a:cs typeface="GangwonEduPowe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65300" y="50927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추천 직무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947693"/>
              </p:ext>
            </p:extLst>
          </p:nvPr>
        </p:nvGraphicFramePr>
        <p:xfrm>
          <a:off x="2120900" y="6959600"/>
          <a:ext cx="6373664" cy="5099116"/>
        </p:xfrm>
        <a:graphic>
          <a:graphicData uri="http://schemas.openxmlformats.org/drawingml/2006/table">
            <a:tbl>
              <a:tblPr/>
              <a:tblGrid>
                <a:gridCol w="1369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5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367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교과목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F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단원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F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세부내용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987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소개</a:t>
                      </a:r>
                      <a:endParaRPr lang="en-US" sz="110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생성형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AI 및
 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Phython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환경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소개</a:t>
                      </a:r>
                      <a:endParaRPr lang="en-US" sz="1100" dirty="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계정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설정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, 각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기능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소개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,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특장점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분석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,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최신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활용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예시</a:t>
                      </a:r>
                      <a:endParaRPr lang="en-US" sz="1100" dirty="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1817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사용법 및
  프롬프트 실습</a:t>
                      </a:r>
                      <a:endParaRPr lang="en-US" sz="110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생성형
  AI Tool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사용법 및 실습
    프롬프트 엔지니어링 기초와 실습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16199"/>
                        </a:lnSpc>
                        <a:buFontTx/>
                        <a:buChar char="-"/>
                        <a:defRPr/>
                      </a:pPr>
                      <a:r>
                        <a:rPr lang="en-US" sz="1183" b="0" i="0" u="none" strike="noStrike" spc="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기본</a:t>
                      </a:r>
                      <a:r>
                        <a:rPr lang="en-US" sz="1183" b="0" i="0" u="none" strike="noStrike" spc="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spc="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기능</a:t>
                      </a:r>
                      <a:r>
                        <a:rPr lang="en-US" sz="1183" b="0" i="0" u="none" strike="noStrike" spc="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spc="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실습</a:t>
                      </a:r>
                      <a:r>
                        <a:rPr lang="en-US" sz="1183" b="0" i="0" u="none" strike="noStrike" spc="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및 UI </a:t>
                      </a:r>
                      <a:r>
                        <a:rPr lang="en-US" sz="1183" b="0" i="0" u="none" strike="noStrike" spc="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이해</a:t>
                      </a:r>
                      <a:r>
                        <a:rPr lang="en-US" sz="1183" b="0" i="0" u="none" strike="noStrike" spc="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, </a:t>
                      </a:r>
                      <a:r>
                        <a:rPr lang="en-US" sz="1183" b="0" i="0" u="none" strike="noStrike" spc="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프롬프트</a:t>
                      </a:r>
                      <a:r>
                        <a:rPr lang="en-US" sz="1183" b="0" i="0" u="none" strike="noStrike" spc="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spc="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엔지니어링</a:t>
                      </a:r>
                      <a:r>
                        <a:rPr lang="en-US" sz="1183" b="0" i="0" u="none" strike="noStrike" spc="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</a:p>
                    <a:p>
                      <a:pPr marL="0" lvl="0" indent="0" algn="l">
                        <a:lnSpc>
                          <a:spcPct val="116199"/>
                        </a:lnSpc>
                        <a:buFontTx/>
                        <a:buNone/>
                        <a:defRPr/>
                      </a:pPr>
                      <a:r>
                        <a:rPr lang="en-US" sz="1183" b="0" i="0" u="none" strike="noStrike" spc="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   </a:t>
                      </a:r>
                      <a:r>
                        <a:rPr lang="en-US" sz="1183" b="0" i="0" u="none" strike="noStrike" spc="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기초와</a:t>
                      </a:r>
                      <a:r>
                        <a:rPr lang="en-US" sz="1183" b="0" i="0" u="none" strike="noStrike" spc="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 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실습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
- 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프롬프트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작성법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교육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,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원리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구조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이해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및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상황별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</a:p>
                    <a:p>
                      <a:pPr marL="0" lvl="0" indent="0" algn="l">
                        <a:lnSpc>
                          <a:spcPct val="116199"/>
                        </a:lnSpc>
                        <a:buFontTx/>
                        <a:buNone/>
                        <a:defRPr/>
                      </a:pP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  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목적에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따른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활용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
-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자연어를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코드로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변환하는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프롬프트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패턴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학습</a:t>
                      </a:r>
                      <a:endParaRPr lang="en-US" sz="1100" dirty="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1577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웹크롤링 실습</a:t>
                      </a:r>
                      <a:endParaRPr lang="en-US" sz="110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생성형
  AI활용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크롤링 코드 생성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생성형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AI를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활용하여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웹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데이터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수집</a:t>
                      </a:r>
                      <a:endParaRPr lang="en-US" sz="1100" dirty="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6368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다양한 AI 도구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활용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다양한 기타 AI 도구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서칭 및 실습
  활용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AI를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활용한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개인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업무에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맞춘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자동화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시나리오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정리</a:t>
                      </a:r>
                      <a:endParaRPr lang="en-US" sz="1100" dirty="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2273300" y="2273300"/>
            <a:ext cx="5588000" cy="304800"/>
          </a:xfrm>
          <a:prstGeom prst="rect">
            <a:avLst/>
          </a:prstGeom>
        </p:spPr>
        <p:txBody>
          <a:bodyPr lIns="0" tIns="16726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1463" b="0" i="0" u="none" strike="noStrike">
                <a:solidFill>
                  <a:srgbClr val="595959"/>
                </a:solidFill>
                <a:latin typeface="KoPubWorldDotum_Pro Bold"/>
                <a:ea typeface="KoPubWorldDotum_Pro Bold"/>
                <a:cs typeface="KoPubWorldDotum_Pro Bold"/>
              </a:rPr>
              <a:t>1일 7시간ㅣ250,000원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78000" y="64389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세부 내용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13347700"/>
            <a:ext cx="1790700" cy="2921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235200" y="5562600"/>
            <a:ext cx="6654800" cy="393700"/>
          </a:xfrm>
          <a:prstGeom prst="rect">
            <a:avLst/>
          </a:prstGeom>
        </p:spPr>
        <p:txBody>
          <a:bodyPr lIns="0" tIns="12152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기획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,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마케팅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등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경쟁사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분석을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위해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웹데이터</a:t>
            </a:r>
            <a:r>
              <a:rPr lang="en-US" sz="1913" b="0" i="0" u="none" strike="noStrike" dirty="0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수집이</a:t>
            </a:r>
            <a:r>
              <a:rPr lang="en-US" sz="1913" b="0" i="0" u="none" strike="noStrike" dirty="0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필요한</a:t>
            </a:r>
            <a:r>
              <a:rPr lang="en-US" sz="1913" b="0" i="0" u="none" strike="noStrike" dirty="0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실무자</a:t>
            </a:r>
            <a:br>
              <a:rPr lang="en-US" sz="1913" b="0" i="0" u="none" strike="noStrike" dirty="0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</a:br>
            <a:endParaRPr lang="en-US" sz="1913" b="0" i="0" u="none" strike="noStrike" dirty="0">
              <a:solidFill>
                <a:srgbClr val="541D7A"/>
              </a:solidFill>
              <a:latin typeface="KoPubWorldDotum_Pro Bold"/>
              <a:ea typeface="KoPubWorldDotum_Pro Bold"/>
              <a:cs typeface="KoPubWorldDotum_Pro Bold"/>
            </a:endParaRPr>
          </a:p>
        </p:txBody>
      </p:sp>
      <p:graphicFrame>
        <p:nvGraphicFramePr>
          <p:cNvPr id="13" name="표 13">
            <a:extLst>
              <a:ext uri="{FF2B5EF4-FFF2-40B4-BE49-F238E27FC236}">
                <a16:creationId xmlns:a16="http://schemas.microsoft.com/office/drawing/2014/main" id="{F9158928-9D61-4D44-9093-2C60159FD3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696339"/>
              </p:ext>
            </p:extLst>
          </p:nvPr>
        </p:nvGraphicFramePr>
        <p:xfrm>
          <a:off x="1155700" y="440690"/>
          <a:ext cx="44196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11. 5(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0" y="-2209800"/>
            <a:ext cx="10083800" cy="18669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2819400"/>
            <a:ext cx="7454900" cy="99314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97100" y="3860800"/>
            <a:ext cx="6565900" cy="635000"/>
          </a:xfrm>
          <a:prstGeom prst="rect">
            <a:avLst/>
          </a:prstGeom>
        </p:spPr>
        <p:txBody>
          <a:bodyPr lIns="0" tIns="10458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크롬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확장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도구로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데이터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수집·정리</a:t>
            </a:r>
            <a:endParaRPr lang="en-US" sz="1646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913" b="0" i="0" u="none" strike="noStrike" dirty="0" err="1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고객</a:t>
            </a:r>
            <a:r>
              <a:rPr lang="en-US" sz="1913" b="0" i="0" u="none" strike="noStrike" dirty="0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913" b="0" i="0" u="none" strike="noStrike" dirty="0" err="1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데이터</a:t>
            </a:r>
            <a:r>
              <a:rPr lang="en-US" sz="1913" b="0" i="0" u="none" strike="noStrike" dirty="0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913" b="0" i="0" u="none" strike="noStrike" dirty="0" err="1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분석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을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통한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차별화된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문구·리뷰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대응·</a:t>
            </a:r>
            <a:r>
              <a:rPr lang="en-US" sz="1913" b="0" i="0" u="none" strike="noStrike" dirty="0" err="1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마케팅</a:t>
            </a:r>
            <a:r>
              <a:rPr lang="en-US" sz="1913" b="0" i="0" u="none" strike="noStrike" dirty="0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913" b="0" i="0" u="none" strike="noStrike" dirty="0" err="1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콘텐츠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생성</a:t>
            </a:r>
            <a:endParaRPr lang="en-US" sz="1646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52600" y="34290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주요 내용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47900" y="5143500"/>
            <a:ext cx="6515100" cy="660400"/>
          </a:xfrm>
          <a:prstGeom prst="rect">
            <a:avLst/>
          </a:prstGeom>
        </p:spPr>
        <p:txBody>
          <a:bodyPr lIns="0" tIns="12192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919" b="0" i="0" u="none" strike="noStrike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데이터 기반의 경쟁사 분석</a:t>
            </a:r>
            <a:r>
              <a:rPr lang="en-US" sz="165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과 의사결정이 필요한 담당자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5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저비용으로 홍보 콘텐츠를 직접 제작하려는 담당자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65300" y="47371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추천 직무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2146300" y="6565900"/>
          <a:ext cx="5999523" cy="4763560"/>
        </p:xfrm>
        <a:graphic>
          <a:graphicData uri="http://schemas.openxmlformats.org/drawingml/2006/table">
            <a:tbl>
              <a:tblPr/>
              <a:tblGrid>
                <a:gridCol w="136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2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172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교과목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단원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세부내용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2597">
                <a:tc rowSpan="4"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활용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데이터분석 과정
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 활용 준비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생성형 AI의 기본 원리와 한계점 파악하기
 - 나에게 필요한 AI 도구 선택하기
 - AI를 '대화 상대'가 아닌 '직원'으로 채용하기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2597">
                <a:tc vMerge="1"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endParaRPr lang="en-US" sz="1100"/>
                    </a:p>
                  </a:txBody>
                  <a:tcPr marL="25400" marR="25400" marT="25400" marB="25400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코딩 없는 
    고객 데이터 수집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크롬 확장 도구로 필요한 데이터 수집하기
 - 주요 플랫폼의 상품 정보와 고객 리뷰 저장하기
 - 데이터 분석을 위한 데이터 정리하기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2597">
                <a:tc vMerge="1"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endParaRPr lang="en-US" sz="1100"/>
                    </a:p>
                  </a:txBody>
                  <a:tcPr marL="25400" marR="25400" marT="25400" marB="25400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고객 데이터 분석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데이터 시각화를 통한 마케팅 인사이트 도출
 - AI로 하는 간단 데이터 분석 기법
 - 데이터 기반 경쟁사와 차별점 분석하기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2597">
                <a:tc vMerge="1"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endParaRPr lang="en-US" sz="1100"/>
                    </a:p>
                  </a:txBody>
                  <a:tcPr marL="25400" marR="25400" marT="25400" marB="25400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AI를 활용한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홍보 콘텐츠 제작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</a:t>
                      </a:r>
                      <a:r>
                        <a:rPr lang="en-US" sz="118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단골로 만드는 데이터 기반 고객 리뷰 답변 생성하기</a:t>
                      </a: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
 - 경쟁사와 차별화를 만드는 문구 생성하기
 - </a:t>
                      </a:r>
                      <a:r>
                        <a:rPr lang="en-US" sz="118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우리 회사의 강점을 반영한 마케팅 이미지 생성하기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2273300" y="2273300"/>
            <a:ext cx="5588000" cy="330200"/>
          </a:xfrm>
          <a:prstGeom prst="rect">
            <a:avLst/>
          </a:prstGeom>
        </p:spPr>
        <p:txBody>
          <a:bodyPr lIns="0" tIns="16726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146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1일 6시간ㅣ250,000원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78000" y="60960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세부 내용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13347700"/>
            <a:ext cx="1790700" cy="2921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14500" y="1600200"/>
            <a:ext cx="6654800" cy="647700"/>
          </a:xfrm>
          <a:prstGeom prst="rect">
            <a:avLst/>
          </a:prstGeom>
        </p:spPr>
        <p:txBody>
          <a:bodyPr lIns="0" tIns="42877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3751" b="0" i="0" u="none" strike="noStrike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AI 활용, 고객 데이터 수집 및 분석</a:t>
            </a:r>
          </a:p>
        </p:txBody>
      </p:sp>
      <p:graphicFrame>
        <p:nvGraphicFramePr>
          <p:cNvPr id="13" name="표 13">
            <a:extLst>
              <a:ext uri="{FF2B5EF4-FFF2-40B4-BE49-F238E27FC236}">
                <a16:creationId xmlns:a16="http://schemas.microsoft.com/office/drawing/2014/main" id="{DABC5C0A-E567-4F2F-925E-B2B321311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297228"/>
              </p:ext>
            </p:extLst>
          </p:nvPr>
        </p:nvGraphicFramePr>
        <p:xfrm>
          <a:off x="1155700" y="440690"/>
          <a:ext cx="44196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11. 12(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df_page_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22"/>
            <a:ext cx="10083800" cy="14257457"/>
          </a:xfrm>
          <a:prstGeom prst="rect">
            <a:avLst/>
          </a:prstGeom>
        </p:spPr>
      </p:pic>
      <p:graphicFrame>
        <p:nvGraphicFramePr>
          <p:cNvPr id="3" name="표 13">
            <a:extLst>
              <a:ext uri="{FF2B5EF4-FFF2-40B4-BE49-F238E27FC236}">
                <a16:creationId xmlns:a16="http://schemas.microsoft.com/office/drawing/2014/main" id="{717ED625-65CE-44B5-92DC-D3B11BDF4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828181"/>
              </p:ext>
            </p:extLst>
          </p:nvPr>
        </p:nvGraphicFramePr>
        <p:xfrm>
          <a:off x="1155700" y="288290"/>
          <a:ext cx="40386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7. 9(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0900" y="-2133600"/>
            <a:ext cx="12153900" cy="12153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-2387600"/>
            <a:ext cx="11823700" cy="1187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86100" y="5029200"/>
            <a:ext cx="10363200" cy="10401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700" y="3251200"/>
            <a:ext cx="11722100" cy="11849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100" y="2819400"/>
            <a:ext cx="7454900" cy="9931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97100" y="3873500"/>
            <a:ext cx="5905500" cy="952500"/>
          </a:xfrm>
          <a:prstGeom prst="rect">
            <a:avLst/>
          </a:prstGeom>
        </p:spPr>
        <p:txBody>
          <a:bodyPr lIns="0" tIns="10458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리뷰 데이터 감정 분석 및 페인포인트 도출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5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Chat GPT로 </a:t>
            </a:r>
            <a:r>
              <a:rPr lang="en-US" sz="1920" b="1" i="0" u="none" strike="noStrike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배너, 포스터, 상세페이지 생성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동종 업계 우수 사례 분석 기반 </a:t>
            </a:r>
            <a:r>
              <a:rPr lang="en-US" sz="1913" b="1" i="0" u="none" strike="noStrike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캠페인 기획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2600" y="34290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주요 내용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2000" y="1485900"/>
            <a:ext cx="8559800" cy="673100"/>
          </a:xfrm>
          <a:prstGeom prst="rect">
            <a:avLst/>
          </a:prstGeom>
        </p:spPr>
        <p:txBody>
          <a:bodyPr lIns="0" tIns="42877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[Microsoft]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생성형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AI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실무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,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브랜드마케팅</a:t>
            </a:r>
            <a:endParaRPr lang="en-US" sz="3751" b="0" i="0" u="none" strike="noStrike" dirty="0">
              <a:solidFill>
                <a:srgbClr val="000000"/>
              </a:solidFill>
              <a:latin typeface="GangwonEduPower"/>
              <a:ea typeface="GangwonEduPower"/>
              <a:cs typeface="GangwonEduPow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47900" y="5334000"/>
            <a:ext cx="5892800" cy="317500"/>
          </a:xfrm>
          <a:prstGeom prst="rect">
            <a:avLst/>
          </a:prstGeom>
        </p:spPr>
        <p:txBody>
          <a:bodyPr lIns="0" tIns="10458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 spc="-10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생성형 AI를 브랜드마케팅 업무에 활용하고 싶은 재직자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65300" y="48514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추천 직무</a:t>
            </a:r>
          </a:p>
        </p:txBody>
      </p:sp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1981200" y="6502400"/>
          <a:ext cx="6272650" cy="5446703"/>
        </p:xfrm>
        <a:graphic>
          <a:graphicData uri="http://schemas.openxmlformats.org/drawingml/2006/table">
            <a:tbl>
              <a:tblPr/>
              <a:tblGrid>
                <a:gridCol w="1430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8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0569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교과목</a:t>
                      </a:r>
                      <a:endParaRPr lang="en-US" sz="1100" dirty="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단원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세부내용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980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리터러시 및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보안 가이드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오리엔테이션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생성형 AI(3rd Party, SaaS) 툴 소개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보안 및 윤리 가이드라인 학습
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8119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자연어 처리 기반 데이터 분석</a:t>
                      </a:r>
                      <a:endParaRPr lang="en-US" sz="110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고객리뷰분석(VoC) 기반</a:t>
                      </a: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리브랜딩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</a:t>
                      </a:r>
                      <a:r>
                        <a:rPr lang="en-US" sz="113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대규모 리뷰 데이터의 긍/부정 키워드 자동 추출 기술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문제 해결형 컨셉 도출을 위한 논리적 프롬프트 구성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209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멀티모달 기반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콘텐츠 생성 기술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AI로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상세페이지 생성하기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페르소나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분석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기반의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USP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강조형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텍스트</a:t>
                      </a: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생성</a:t>
                      </a:r>
                      <a:endParaRPr lang="en-US" sz="1100" dirty="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Diffusion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모델을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활용한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제품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연출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이미지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및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레이아웃</a:t>
                      </a:r>
                      <a:r>
                        <a:rPr lang="en-US" sz="1133" b="0" i="0" u="none" strike="noStrike" spc="-100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33" b="0" i="0" u="none" strike="noStrike" spc="-100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자동화</a:t>
                      </a:r>
                      <a:endParaRPr lang="en-US" sz="1133" b="0" i="0" u="none" strike="noStrike" spc="-100" dirty="0">
                        <a:solidFill>
                          <a:srgbClr val="595959"/>
                        </a:solidFill>
                        <a:latin typeface="KoPubWorldDotum_Pro Medium"/>
                        <a:ea typeface="KoPubWorldDotum_Pro Medium"/>
                        <a:cs typeface="KoPubWorldDotum_Pro Medium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042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 spc="-200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프롬프트</a:t>
                      </a:r>
                      <a:r>
                        <a:rPr lang="en-US" sz="1449" b="0" i="0" u="none" strike="noStrike" spc="-200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 </a:t>
                      </a:r>
                      <a:r>
                        <a:rPr lang="en-US" sz="1449" b="0" i="0" u="none" strike="noStrike" spc="-200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엔지니어링</a:t>
                      </a:r>
                      <a:r>
                        <a:rPr lang="en-US" sz="1449" b="0" i="0" u="none" strike="noStrike" spc="-200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 </a:t>
                      </a:r>
                      <a:endParaRPr lang="en-US" sz="1100" dirty="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및 </a:t>
                      </a:r>
                      <a:r>
                        <a:rPr lang="en-US" sz="1449" b="0" i="0" u="none" strike="noStrike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코드</a:t>
                      </a:r>
                      <a:r>
                        <a:rPr lang="en-US" sz="1449" b="0" i="0" u="none" strike="noStrike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 </a:t>
                      </a:r>
                      <a:r>
                        <a:rPr lang="en-US" sz="1449" b="0" i="0" u="none" strike="noStrike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자동화</a:t>
                      </a:r>
                      <a:endParaRPr lang="en-US" sz="1449" b="0" i="0" u="none" strike="noStrike" dirty="0">
                        <a:solidFill>
                          <a:srgbClr val="595959"/>
                        </a:solidFill>
                        <a:latin typeface="KoPubWorldDotum_Pro Bold"/>
                        <a:ea typeface="KoPubWorldDotum_Pro Bold"/>
                        <a:cs typeface="KoPubWorldDotum_Pro Bold"/>
                      </a:endParaRP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팝업스토어 기획 및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홍보하기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</a:t>
                      </a:r>
                      <a:r>
                        <a:rPr lang="en-US" sz="1133" b="0" i="0" u="none" strike="noStrike" spc="-2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고도화된 프롬프팅 기법을 활용한 기획안 및 굿즈 아이디어 도출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Replit 기반의 랜딩페이지 웹 코드 자동 생성 및 구현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4419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기반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53" b="0" i="0" u="none" strike="noStrike" spc="-20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비즈니스 인텔리전스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글로벌 시장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진출 전략 세우기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아마존 리뷰 데이터의 SWOT 분석 기술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로컬라이제이션 전략 수립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리스크 예측 시나리오 모델링 실습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3364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0" b="0" i="0" u="none" strike="noStrike" spc="-20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지능형 캠페인 기획</a:t>
                      </a:r>
                      <a:r>
                        <a:rPr lang="en-US" sz="1440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 및 비주얼 생성</a:t>
                      </a:r>
                      <a:endParaRPr lang="en-US" sz="110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ESG 경영과 관련된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6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캠페인 아이디어 발굴하기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캠페인 성공 요인 요약 분석 및 아이디어 도출 프롬프팅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</a:t>
                      </a: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 기반 카드뉴스 및 캠페인 포스터 비주얼 제작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00001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종합 실습 및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실무 적용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프로젝트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현업 적용 희망 주제 선정 및 단계별 가이드 실습
 - 개인 업무 맞춤형 데이터/프롬프트 수정
 - 1:1 밀착 코칭, 결과 공유 및 Q&amp;A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TextBox 13"/>
          <p:cNvSpPr txBox="1"/>
          <p:nvPr/>
        </p:nvSpPr>
        <p:spPr>
          <a:xfrm>
            <a:off x="2273300" y="2273300"/>
            <a:ext cx="5588000" cy="317500"/>
          </a:xfrm>
          <a:prstGeom prst="rect">
            <a:avLst/>
          </a:prstGeom>
        </p:spPr>
        <p:txBody>
          <a:bodyPr lIns="0" tIns="16726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146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1일 7시간ㅣ250,000원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78000" y="59817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세부 내용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900" y="13347700"/>
            <a:ext cx="1790700" cy="292100"/>
          </a:xfrm>
          <a:prstGeom prst="rect">
            <a:avLst/>
          </a:prstGeom>
        </p:spPr>
      </p:pic>
      <p:graphicFrame>
        <p:nvGraphicFramePr>
          <p:cNvPr id="16" name="표 13">
            <a:extLst>
              <a:ext uri="{FF2B5EF4-FFF2-40B4-BE49-F238E27FC236}">
                <a16:creationId xmlns:a16="http://schemas.microsoft.com/office/drawing/2014/main" id="{FE88B805-33C0-4617-9EEA-CFF892C04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238912"/>
              </p:ext>
            </p:extLst>
          </p:nvPr>
        </p:nvGraphicFramePr>
        <p:xfrm>
          <a:off x="1155700" y="440690"/>
          <a:ext cx="44196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11. 19(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3800" cy="1426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2667000"/>
            <a:ext cx="7454900" cy="103759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97100" y="3924300"/>
            <a:ext cx="6235700" cy="914400"/>
          </a:xfrm>
          <a:prstGeom prst="rect">
            <a:avLst/>
          </a:prstGeom>
        </p:spPr>
        <p:txBody>
          <a:bodyPr lIns="0" tIns="10458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생성형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AI의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기본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개념과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프롬프트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작성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원리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학습</a:t>
            </a:r>
            <a:endParaRPr lang="en-US" sz="1646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사업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아이디어작성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,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시장동향요약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,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예산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초안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생성</a:t>
            </a:r>
            <a:endParaRPr lang="en-US" sz="1646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다양한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AI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도구를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활용한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신사업</a:t>
            </a:r>
            <a:r>
              <a:rPr lang="en-US" sz="1913" b="0" i="0" u="none" strike="noStrike" dirty="0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기획서</a:t>
            </a:r>
            <a:r>
              <a:rPr lang="en-US" sz="1913" b="0" i="0" u="none" strike="noStrike" dirty="0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작성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방법</a:t>
            </a:r>
            <a:b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</a:br>
            <a:endParaRPr lang="en-US" sz="1646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52600" y="34290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주요 내용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39900" y="1600200"/>
            <a:ext cx="6591300" cy="647700"/>
          </a:xfrm>
          <a:prstGeom prst="rect">
            <a:avLst/>
          </a:prstGeom>
        </p:spPr>
        <p:txBody>
          <a:bodyPr lIns="0" tIns="42877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AI로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완성하는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기획보고서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
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65300" y="50927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추천 직무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830770"/>
              </p:ext>
            </p:extLst>
          </p:nvPr>
        </p:nvGraphicFramePr>
        <p:xfrm>
          <a:off x="2095500" y="6959600"/>
          <a:ext cx="6225629" cy="5692307"/>
        </p:xfrm>
        <a:graphic>
          <a:graphicData uri="http://schemas.openxmlformats.org/drawingml/2006/table">
            <a:tbl>
              <a:tblPr/>
              <a:tblGrid>
                <a:gridCol w="1369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7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367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교과목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F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단원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F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세부내용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987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사용법
  및 프롬프트 실습</a:t>
                      </a:r>
                      <a:endParaRPr lang="en-US" sz="110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생성형 AI
  소개 및 사용법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(프롬프트 중심)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생성형 AI 관련 소개 및
  프롬프트 작성의 기초 원리 학습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1817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다양한 AI 도구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활용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 실습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(자료조사 </a:t>
                      </a:r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및 아이디에이션)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AI 실습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1. 사업 아이디어 제안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신규 사업 아이디어 간단히 작성
   2. 시장 동향 요약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2025년 IT 산업 동향 요약 출력
   3. 초기 예산 초안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스타트업 초기 예산 개요텍스트 생성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113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다양한 AI 도구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활용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프로젝트 실습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보고서 초안작성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프로젝트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실습</a:t>
                      </a:r>
                      <a:endParaRPr lang="en-US" sz="1100" dirty="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1.신사업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기획서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작성</a:t>
                      </a:r>
                      <a:endParaRPr lang="en-US" sz="1183" b="0" i="0" u="none" strike="noStrike" dirty="0">
                        <a:solidFill>
                          <a:srgbClr val="595959"/>
                        </a:solidFill>
                        <a:latin typeface="KoPubWorldDotum_Pro Medium"/>
                        <a:ea typeface="KoPubWorldDotum_Pro Medium"/>
                        <a:cs typeface="KoPubWorldDotum_Pro Medium"/>
                      </a:endParaRP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 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기획서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초안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작성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후 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시장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분석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데이터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추가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및 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시각화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
   2.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차트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제작</a:t>
                      </a:r>
                      <a:endParaRPr lang="en-US" sz="1183" b="0" i="0" u="none" strike="noStrike" dirty="0">
                        <a:solidFill>
                          <a:srgbClr val="595959"/>
                        </a:solidFill>
                        <a:latin typeface="KoPubWorldDotum_Pro Medium"/>
                        <a:ea typeface="KoPubWorldDotum_Pro Medium"/>
                        <a:cs typeface="KoPubWorldDotum_Pro Medium"/>
                      </a:endParaRP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사업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타당성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분석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보고서</a:t>
                      </a:r>
                      <a:endParaRPr lang="en-US" sz="1183" b="0" i="0" u="none" strike="noStrike" dirty="0">
                        <a:solidFill>
                          <a:srgbClr val="595959"/>
                        </a:solidFill>
                        <a:latin typeface="KoPubWorldDotum_Pro Medium"/>
                        <a:ea typeface="KoPubWorldDotum_Pro Medium"/>
                        <a:cs typeface="KoPubWorldDotum_Pro Medium"/>
                      </a:endParaRP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보고서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타당성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분석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초안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작성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후 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재무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예측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세부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내용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
   3.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보완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
    1년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사업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전략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수립</a:t>
                      </a:r>
                      <a:endParaRPr lang="en-US" sz="1183" b="0" i="0" u="none" strike="noStrike" dirty="0">
                        <a:solidFill>
                          <a:srgbClr val="595959"/>
                        </a:solidFill>
                        <a:latin typeface="KoPubWorldDotum_Pro Medium"/>
                        <a:ea typeface="KoPubWorldDotum_Pro Medium"/>
                        <a:cs typeface="KoPubWorldDotum_Pro Medium"/>
                      </a:endParaRP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  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전략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초안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작성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후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세부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마일스톤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설정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, 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  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발표용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음성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샘플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생성</a:t>
                      </a:r>
                      <a:endParaRPr lang="en-US" sz="1183" b="0" i="0" u="none" strike="noStrike" dirty="0">
                        <a:solidFill>
                          <a:srgbClr val="595959"/>
                        </a:solidFill>
                        <a:latin typeface="KoPubWorldDotum_Pro Medium"/>
                        <a:ea typeface="KoPubWorldDotum_Pro Medium"/>
                        <a:cs typeface="KoPubWorldDotum_Pro Medium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2273300" y="2273300"/>
            <a:ext cx="5588000" cy="304800"/>
          </a:xfrm>
          <a:prstGeom prst="rect">
            <a:avLst/>
          </a:prstGeom>
        </p:spPr>
        <p:txBody>
          <a:bodyPr lIns="0" tIns="16726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1463" b="0" i="0" u="none" strike="noStrike">
                <a:solidFill>
                  <a:srgbClr val="595959"/>
                </a:solidFill>
                <a:latin typeface="KoPubWorldDotum_Pro Bold"/>
                <a:ea typeface="KoPubWorldDotum_Pro Bold"/>
                <a:cs typeface="KoPubWorldDotum_Pro Bold"/>
              </a:rPr>
              <a:t>1일 7시간ㅣ250,000원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78000" y="64389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세부 내용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13347700"/>
            <a:ext cx="1790700" cy="2921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247900" y="5562600"/>
            <a:ext cx="6477000" cy="660400"/>
          </a:xfrm>
          <a:prstGeom prst="rect">
            <a:avLst/>
          </a:prstGeom>
        </p:spPr>
        <p:txBody>
          <a:bodyPr lIns="0" tIns="12152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생성형 AI를 통해 </a:t>
            </a:r>
            <a:r>
              <a:rPr lang="en-US" sz="1913" b="0" i="0" u="none" strike="noStrike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기획 및 보고서 작성 역량을 강화</a:t>
            </a: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하고자 하는 재직자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최신 AI 기술을 업무에 적용해 생산성을 높이고 싶은 재직자</a:t>
            </a:r>
            <a:b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</a:br>
            <a:endParaRPr lang="en-US" sz="1646" b="0" i="0" u="none" strike="noStrike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</p:txBody>
      </p:sp>
      <p:graphicFrame>
        <p:nvGraphicFramePr>
          <p:cNvPr id="13" name="표 13">
            <a:extLst>
              <a:ext uri="{FF2B5EF4-FFF2-40B4-BE49-F238E27FC236}">
                <a16:creationId xmlns:a16="http://schemas.microsoft.com/office/drawing/2014/main" id="{385AACBB-C45C-47C4-9B68-3AEC9B6B5A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959853"/>
              </p:ext>
            </p:extLst>
          </p:nvPr>
        </p:nvGraphicFramePr>
        <p:xfrm>
          <a:off x="1155700" y="440690"/>
          <a:ext cx="44196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11. 26(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df_page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22"/>
            <a:ext cx="10083800" cy="14257457"/>
          </a:xfrm>
          <a:prstGeom prst="rect">
            <a:avLst/>
          </a:prstGeom>
        </p:spPr>
      </p:pic>
      <p:graphicFrame>
        <p:nvGraphicFramePr>
          <p:cNvPr id="3" name="표 13">
            <a:extLst>
              <a:ext uri="{FF2B5EF4-FFF2-40B4-BE49-F238E27FC236}">
                <a16:creationId xmlns:a16="http://schemas.microsoft.com/office/drawing/2014/main" id="{F0746B20-5BCF-47EC-8F7F-E64FEE89F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998707"/>
              </p:ext>
            </p:extLst>
          </p:nvPr>
        </p:nvGraphicFramePr>
        <p:xfrm>
          <a:off x="1155700" y="511810"/>
          <a:ext cx="4191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7. 16(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df_page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22"/>
            <a:ext cx="10083800" cy="14257457"/>
          </a:xfrm>
          <a:prstGeom prst="rect">
            <a:avLst/>
          </a:prstGeom>
        </p:spPr>
      </p:pic>
      <p:graphicFrame>
        <p:nvGraphicFramePr>
          <p:cNvPr id="3" name="표 13">
            <a:extLst>
              <a:ext uri="{FF2B5EF4-FFF2-40B4-BE49-F238E27FC236}">
                <a16:creationId xmlns:a16="http://schemas.microsoft.com/office/drawing/2014/main" id="{A7038F05-7027-4FC9-AB8B-5D234ED81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072664"/>
              </p:ext>
            </p:extLst>
          </p:nvPr>
        </p:nvGraphicFramePr>
        <p:xfrm>
          <a:off x="1155700" y="511810"/>
          <a:ext cx="4191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7. 23(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0" y="-2209800"/>
            <a:ext cx="10083800" cy="18669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2819400"/>
            <a:ext cx="7454900" cy="99314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97100" y="3848100"/>
            <a:ext cx="6350000" cy="977900"/>
          </a:xfrm>
          <a:prstGeom prst="rect">
            <a:avLst/>
          </a:prstGeom>
        </p:spPr>
        <p:txBody>
          <a:bodyPr lIns="0" tIns="12152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보안 마스킹을 적용한 </a:t>
            </a:r>
            <a:r>
              <a:rPr lang="en-US" sz="1913" b="0" i="0" u="none" strike="noStrike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엑셀 데이터 비교·분석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바이브 코딩 및 AI 디버깅(오류 수정)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데이터 정리 및 시각화, 데이터 기반 </a:t>
            </a:r>
            <a:r>
              <a:rPr lang="en-US" sz="1913" b="0" i="0" u="none" strike="noStrike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이메일 발송과 문서 작업 자동화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52600" y="34290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주요 내용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39900" y="1092200"/>
            <a:ext cx="6591300" cy="1308100"/>
          </a:xfrm>
          <a:prstGeom prst="rect">
            <a:avLst/>
          </a:prstGeom>
        </p:spPr>
        <p:txBody>
          <a:bodyPr lIns="0" tIns="42877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AI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활용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,</a:t>
            </a:r>
          </a:p>
          <a:p>
            <a:pPr lvl="0" algn="ctr">
              <a:lnSpc>
                <a:spcPct val="101259"/>
              </a:lnSpc>
            </a:pP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구글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스프레드시트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자동화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기초</a:t>
            </a:r>
            <a:endParaRPr lang="en-US" sz="3751" b="0" i="0" u="none" strike="noStrike" dirty="0">
              <a:solidFill>
                <a:srgbClr val="000000"/>
              </a:solidFill>
              <a:latin typeface="GangwonEduPower"/>
              <a:ea typeface="GangwonEduPower"/>
              <a:cs typeface="GangwonEduPowe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47900" y="5499100"/>
            <a:ext cx="6502400" cy="863600"/>
          </a:xfrm>
          <a:prstGeom prst="rect">
            <a:avLst/>
          </a:prstGeom>
        </p:spPr>
        <p:txBody>
          <a:bodyPr lIns="0" tIns="10499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53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경영지원</a:t>
            </a:r>
            <a:r>
              <a:rPr lang="en-US" sz="1653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및 </a:t>
            </a:r>
            <a:r>
              <a:rPr lang="en-US" sz="1653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일반</a:t>
            </a:r>
            <a:r>
              <a:rPr lang="en-US" sz="1653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53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사무</a:t>
            </a:r>
            <a:endParaRPr lang="en-US" sz="1653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53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비개발</a:t>
            </a:r>
            <a:r>
              <a:rPr lang="en-US" sz="1653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53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직군</a:t>
            </a:r>
            <a:r>
              <a:rPr lang="en-US" sz="1653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53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기획자</a:t>
            </a:r>
            <a:endParaRPr lang="en-US" sz="1653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53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영업</a:t>
            </a:r>
            <a:r>
              <a:rPr lang="en-US" sz="1653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및 </a:t>
            </a:r>
            <a:r>
              <a:rPr lang="en-US" sz="1653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마케팅</a:t>
            </a:r>
            <a:r>
              <a:rPr lang="en-US" sz="1653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53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담당자</a:t>
            </a:r>
            <a:endParaRPr lang="en-US" sz="1653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65300" y="50419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추천 직무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2146300" y="7188200"/>
          <a:ext cx="5999523" cy="4726224"/>
        </p:xfrm>
        <a:graphic>
          <a:graphicData uri="http://schemas.openxmlformats.org/drawingml/2006/table">
            <a:tbl>
              <a:tblPr/>
              <a:tblGrid>
                <a:gridCol w="136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2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464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교과목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단원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세부내용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4190">
                <a:tc rowSpan="4"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AI를 활용한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스프레드시트 </a:t>
                      </a:r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업무 자동화
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엑셀 함수 생성 명령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엑셀 데이터의 비교, 분석 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AI에게 명령하기: 회사 대외비 유출 걱정 없이 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데이터를 가리고(마스킹) 안전하게 질문하는 법
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4190">
                <a:tc vMerge="1"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endParaRPr lang="en-US" sz="1100"/>
                    </a:p>
                  </a:txBody>
                  <a:tcPr marL="25400" marR="25400" marT="25400" marB="25400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바이브 코딩과
    비주얼 베이직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이해하기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바이브 코딩: AI에게 코드 작성 업무 시키기
 - 엑셀 자동화 준비 : 개발 도구 창 실습
 - AI 디버깅 : AI가 수행하는 AI의 오류 수정
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4190">
                <a:tc vMerge="1"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endParaRPr lang="en-US" sz="1100"/>
                    </a:p>
                  </a:txBody>
                  <a:tcPr marL="25400" marR="25400" marT="25400" marB="25400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데이터
    </a:t>
                      </a:r>
                      <a:r>
                        <a:rPr lang="en-US" sz="118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추출, 분할, 통합, 시각화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원본 데이터에서 내가 필요한 정보만 뽑아내기
 - 흩어져 있는 엑셀 파일을 하나의 시트에 합치기
 - 정리된 데이터를 차트와 표로 한 번에 시각화하기
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4190">
                <a:tc vMerge="1"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endParaRPr lang="en-US" sz="1100"/>
                    </a:p>
                  </a:txBody>
                  <a:tcPr marL="25400" marR="25400" marT="25400" marB="25400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프로그램 통합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</a:t>
                      </a:r>
                      <a:r>
                        <a:rPr lang="en-US" sz="118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엑셀 데이터 기반 개별 맞춤 이메일 한 번에 발송하기</a:t>
                      </a: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
 - 데이터 기반 양식 정리 및 PDF 문서로 변환 방법
 - 구글 스프레드시트 자동화 : Apps Script 기초
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2273300" y="2273300"/>
            <a:ext cx="5588000" cy="330200"/>
          </a:xfrm>
          <a:prstGeom prst="rect">
            <a:avLst/>
          </a:prstGeom>
        </p:spPr>
        <p:txBody>
          <a:bodyPr lIns="0" tIns="16726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146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1일 6시간ㅣ250,000원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8000" y="67183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세부 내용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13347700"/>
            <a:ext cx="1790700" cy="292100"/>
          </a:xfrm>
          <a:prstGeom prst="rect">
            <a:avLst/>
          </a:prstGeom>
        </p:spPr>
      </p:pic>
      <p:graphicFrame>
        <p:nvGraphicFramePr>
          <p:cNvPr id="13" name="표 13">
            <a:extLst>
              <a:ext uri="{FF2B5EF4-FFF2-40B4-BE49-F238E27FC236}">
                <a16:creationId xmlns:a16="http://schemas.microsoft.com/office/drawing/2014/main" id="{16AD451C-06C0-4CB8-B3CD-FD117EA335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91508"/>
              </p:ext>
            </p:extLst>
          </p:nvPr>
        </p:nvGraphicFramePr>
        <p:xfrm>
          <a:off x="1155700" y="511810"/>
          <a:ext cx="4191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7. 30(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3800" cy="1426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2667000"/>
            <a:ext cx="7454900" cy="101727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97100" y="3924300"/>
            <a:ext cx="6235700" cy="977900"/>
          </a:xfrm>
          <a:prstGeom prst="rect">
            <a:avLst/>
          </a:prstGeom>
        </p:spPr>
        <p:txBody>
          <a:bodyPr lIns="0" tIns="12152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영업</a:t>
            </a:r>
            <a:r>
              <a:rPr lang="en-US" sz="1913" b="0" i="0" u="none" strike="noStrike" dirty="0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프로세스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단계별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AI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활용법</a:t>
            </a:r>
            <a:endParaRPr lang="en-US" sz="1646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시장조사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및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고객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대응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시뮬레이션</a:t>
            </a:r>
            <a:endParaRPr lang="en-US" sz="1646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데이터</a:t>
            </a:r>
            <a:r>
              <a:rPr lang="en-US" sz="1913" b="0" i="0" u="none" strike="noStrike" dirty="0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연동</a:t>
            </a:r>
            <a:r>
              <a:rPr lang="en-US" sz="1646" b="0" i="0" u="none" strike="noStrike" dirty="0">
                <a:solidFill>
                  <a:srgbClr val="0E6CA5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자동화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및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실시간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경쟁사</a:t>
            </a:r>
            <a:r>
              <a:rPr lang="en-US" sz="1913" b="0" i="0" u="none" strike="noStrike" dirty="0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비교분석</a:t>
            </a:r>
            <a:br>
              <a:rPr lang="en-US" sz="1913" b="0" i="0" u="none" strike="noStrike" dirty="0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</a:br>
            <a:endParaRPr lang="en-US" sz="1913" b="0" i="0" u="none" strike="noStrike" dirty="0">
              <a:solidFill>
                <a:srgbClr val="541D7A"/>
              </a:solidFill>
              <a:latin typeface="KoPubWorldDotum_Pro Bold"/>
              <a:ea typeface="KoPubWorldDotum_Pro Bold"/>
              <a:cs typeface="KoPubWorldDotum_Pr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52600" y="34290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주요 내용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39900" y="1600200"/>
            <a:ext cx="6591300" cy="647700"/>
          </a:xfrm>
          <a:prstGeom prst="rect">
            <a:avLst/>
          </a:prstGeom>
        </p:spPr>
        <p:txBody>
          <a:bodyPr lIns="0" tIns="42877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3751" b="0" i="0" u="none" strike="noStrike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AI 실무 완성, 영업 직무 특화
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65300" y="50927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추천 직무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2108200" y="6667500"/>
          <a:ext cx="6058278" cy="5952605"/>
        </p:xfrm>
        <a:graphic>
          <a:graphicData uri="http://schemas.openxmlformats.org/drawingml/2006/table">
            <a:tbl>
              <a:tblPr/>
              <a:tblGrid>
                <a:gridCol w="136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1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313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교과목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F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단원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F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세부내용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949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영업 AI
  이해</a:t>
                      </a:r>
                      <a:endParaRPr lang="en-US" sz="110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영업 업무와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 활용 구조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영업 프로세스 단계별 AI 활용 포인트
    - 고객 발굴–미팅–제안–팔로업 흐름 이해
    - AI 활용 영업 사례 분석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9697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고객 발굴</a:t>
                      </a:r>
                      <a:endParaRPr lang="en-US" sz="110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 기반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고객·시장 조사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타깃 고객 정의 및 리스트업
    - 고객 니즈·페인포인트 분석
    - 영업 접근 전략 도출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4988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미팅 준비</a:t>
                      </a:r>
                      <a:endParaRPr lang="en-US" sz="110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영업 미팅 준비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자동화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고객 맞춤 미팅 자료 생성
    - 질문 리스트·시나리오 구성
    - 미팅 전 사전 조사 자동화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70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제안·설득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고도화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거절 대응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 롤플레잉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단골 거절 멘트 반박 논리 생성
    - AI 고객 롤플레잉 시뮬레이션
    - 설득 스크립트 정교화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997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데이터 연동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자동화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엑셀·CRM 기반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영업 자동화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기존 고객 리스트 업로드
    - 타겟 등급 분류·우선순위 도출
    - 영업 엑셀 업무 자동화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997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현장형 영업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워크플로우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모바일·실시간 활용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경쟁사 비교 분석 자동화
    - 음성 메모→회의록 요약
    - 즉시 팔로업 메일 전송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2273300" y="2273300"/>
            <a:ext cx="5588000" cy="304800"/>
          </a:xfrm>
          <a:prstGeom prst="rect">
            <a:avLst/>
          </a:prstGeom>
        </p:spPr>
        <p:txBody>
          <a:bodyPr lIns="0" tIns="16726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1463" b="0" i="0" u="none" strike="noStrike">
                <a:solidFill>
                  <a:srgbClr val="595959"/>
                </a:solidFill>
                <a:latin typeface="KoPubWorldDotum_Pro Bold"/>
                <a:ea typeface="KoPubWorldDotum_Pro Bold"/>
                <a:cs typeface="KoPubWorldDotum_Pro Bold"/>
              </a:rPr>
              <a:t>1일 7시간ㅣ300,000원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78000" y="61214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세부 내용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13347700"/>
            <a:ext cx="1790700" cy="2921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247900" y="5562600"/>
            <a:ext cx="6273800" cy="393700"/>
          </a:xfrm>
          <a:prstGeom prst="rect">
            <a:avLst/>
          </a:prstGeom>
        </p:spPr>
        <p:txBody>
          <a:bodyPr lIns="0" tIns="12152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기업 영업·</a:t>
            </a:r>
            <a:r>
              <a:rPr lang="en-US" sz="1913" b="0" i="0" u="none" strike="noStrike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영업</a:t>
            </a: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부서 실무자</a:t>
            </a:r>
            <a:b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</a:br>
            <a:endParaRPr lang="en-US" sz="1646" b="0" i="0" u="none" strike="noStrike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</p:txBody>
      </p:sp>
      <p:graphicFrame>
        <p:nvGraphicFramePr>
          <p:cNvPr id="13" name="표 13">
            <a:extLst>
              <a:ext uri="{FF2B5EF4-FFF2-40B4-BE49-F238E27FC236}">
                <a16:creationId xmlns:a16="http://schemas.microsoft.com/office/drawing/2014/main" id="{87713359-45AE-4D5D-BBCA-636C1A8D24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233732"/>
              </p:ext>
            </p:extLst>
          </p:nvPr>
        </p:nvGraphicFramePr>
        <p:xfrm>
          <a:off x="1155700" y="511810"/>
          <a:ext cx="4191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8. 6(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0900" y="-2133600"/>
            <a:ext cx="12153900" cy="12153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-2387600"/>
            <a:ext cx="11823700" cy="1187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86100" y="5029200"/>
            <a:ext cx="10363200" cy="10401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700" y="3251200"/>
            <a:ext cx="11722100" cy="11849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100" y="2819400"/>
            <a:ext cx="7454900" cy="9931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97100" y="3873500"/>
            <a:ext cx="5905500" cy="914400"/>
          </a:xfrm>
          <a:prstGeom prst="rect">
            <a:avLst/>
          </a:prstGeom>
        </p:spPr>
        <p:txBody>
          <a:bodyPr lIns="0" tIns="10458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불량률 데이터 분석 및 개선 보고서 작성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5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원자재 가격 변동에 따른 최적 발주 시뮬레이션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3D 제품 시안 및 </a:t>
            </a:r>
            <a:r>
              <a:rPr lang="en-US" sz="1913" b="1" i="0" u="none" strike="noStrike">
                <a:solidFill>
                  <a:srgbClr val="0E6CA5"/>
                </a:solidFill>
                <a:latin typeface="KoPubWorldDotum_Pro Bold"/>
                <a:ea typeface="KoPubWorldDotum_Pro Bold"/>
                <a:cs typeface="KoPubWorldDotum_Pro Bold"/>
              </a:rPr>
              <a:t>바이어 맞춤형 제안서 </a:t>
            </a: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제작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2600" y="34290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주요 내용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7400" y="1485900"/>
            <a:ext cx="8509000" cy="673100"/>
          </a:xfrm>
          <a:prstGeom prst="rect">
            <a:avLst/>
          </a:prstGeom>
        </p:spPr>
        <p:txBody>
          <a:bodyPr lIns="0" tIns="42877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[Microsoft]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생성형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AI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실무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,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제조</a:t>
            </a:r>
            <a:endParaRPr lang="en-US" sz="3751" b="0" i="0" u="none" strike="noStrike" dirty="0">
              <a:solidFill>
                <a:srgbClr val="000000"/>
              </a:solidFill>
              <a:latin typeface="GangwonEduPower"/>
              <a:ea typeface="GangwonEduPower"/>
              <a:cs typeface="GangwonEduPow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47900" y="5295900"/>
            <a:ext cx="5892800" cy="317500"/>
          </a:xfrm>
          <a:prstGeom prst="rect">
            <a:avLst/>
          </a:prstGeom>
        </p:spPr>
        <p:txBody>
          <a:bodyPr lIns="0" tIns="10458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 spc="-10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생성형 AI를 제조업 현업에 활용하고 싶은 재직자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65300" y="48133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추천 직무</a:t>
            </a:r>
          </a:p>
        </p:txBody>
      </p:sp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1981200" y="6502400"/>
          <a:ext cx="6272650" cy="6117464"/>
        </p:xfrm>
        <a:graphic>
          <a:graphicData uri="http://schemas.openxmlformats.org/drawingml/2006/table">
            <a:tbl>
              <a:tblPr/>
              <a:tblGrid>
                <a:gridCol w="1430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8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0569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교과목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단원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세부내용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341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리터러시 및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보안 가이드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오리엔테이션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생성형 AI(3rd Party, SaaS) 툴 소개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보안 및 윤리 가이드라인 학습
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45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자연어 기반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텍스트 분석 및 </a:t>
                      </a:r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자동 분류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산업안전 체크리스트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초안 작성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</a:t>
                      </a:r>
                      <a:r>
                        <a:rPr lang="en-US" sz="113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비정형 안전사고 시나리오의 맥락 분석과 핵심 점검 항목 도출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분류 모델 프롬프팅을 통한 위험도 등급(상/중/하)의 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지능형 자동 분류 알고리즘 실습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45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LLM 정보 요약 및 멀티모달 변환</a:t>
                      </a:r>
                      <a:endParaRPr lang="en-US" sz="110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신입사원을 위한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SOP 교육자료 생성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복잡한 텍스트 매뉴얼 요약과 정보 구조화 기술 실습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구조화된 텍스트를 시각적 에셋(PPT/도해)으로 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 변환하는 멀티모달 인터페이스 활용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45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 spc="-20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진단 분석 및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 spc="-20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웹 인터페이스 빌딩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Excel과 AI를 활용하여 </a:t>
                      </a:r>
                      <a:r>
                        <a:rPr lang="en-US" sz="1183" b="0" i="0" u="none" strike="noStrike" spc="-2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불량률 개선 보고서 작성하기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</a:t>
                      </a:r>
                      <a:r>
                        <a:rPr lang="en-US" sz="1133" b="0" i="0" u="none" strike="noStrike" spc="-2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생산 로그데이터의 통계적 상관관계 분석을 통한 불량 원인 식별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 LLM 연동 코딩을 통한 데이터 대시보드 및 웹 UI 자동 생성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645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코드 생성 AI 및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예측 시뮬레이션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AI를 활용하여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공급망 리스크 관리하기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파이썬을 이용한 외부데이터 크롤링 엔진 구축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리스크 확률 계산 및 최적 수량 시뮬레이션 모델링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6457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0" b="0" i="0" u="none" strike="noStrike" spc="-20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컴퓨터 비전 및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0" b="0" i="0" u="none" strike="noStrike" spc="-20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3D 시각화 기술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2D 도면의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3D 시제품화 및 </a:t>
                      </a:r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6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바이어 맞춤 제안서 작성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</a:t>
                      </a:r>
                      <a:r>
                        <a:rPr lang="en-US" sz="113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2D 스케치의 3D 가상 모델 변환 및 렌더링 기술 학습</a:t>
                      </a:r>
                      <a:endParaRPr lang="en-US" sz="1100"/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 spc="-10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SAM 3D기술을 활용한 도면 내 주요 부품 자동 인식 및 </a:t>
                      </a:r>
                    </a:p>
                    <a:p>
                      <a:pPr lvl="0" algn="l">
                        <a:lnSpc>
                          <a:spcPct val="116199"/>
                        </a:lnSpc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  객체 분리 실습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2977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종합 실습 및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실무 적용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프로젝트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3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현업 적용 희망 주제 선정 및 단계별 가이드 실습
 - 개인 업무 맞춤형 데이터/프롬프트 수정
 - 1:1 밀착 코칭, 결과 공유 및 Q&amp;A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TextBox 13"/>
          <p:cNvSpPr txBox="1"/>
          <p:nvPr/>
        </p:nvSpPr>
        <p:spPr>
          <a:xfrm>
            <a:off x="2273300" y="2273300"/>
            <a:ext cx="5588000" cy="317500"/>
          </a:xfrm>
          <a:prstGeom prst="rect">
            <a:avLst/>
          </a:prstGeom>
        </p:spPr>
        <p:txBody>
          <a:bodyPr lIns="0" tIns="16726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1463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1일 7시간ㅣ250,000원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78000" y="59817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세부 내용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900" y="13347700"/>
            <a:ext cx="1790700" cy="292100"/>
          </a:xfrm>
          <a:prstGeom prst="rect">
            <a:avLst/>
          </a:prstGeom>
        </p:spPr>
      </p:pic>
      <p:graphicFrame>
        <p:nvGraphicFramePr>
          <p:cNvPr id="16" name="표 13">
            <a:extLst>
              <a:ext uri="{FF2B5EF4-FFF2-40B4-BE49-F238E27FC236}">
                <a16:creationId xmlns:a16="http://schemas.microsoft.com/office/drawing/2014/main" id="{3E01220C-9FDC-41F0-AC5D-75858C8DFF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37706"/>
              </p:ext>
            </p:extLst>
          </p:nvPr>
        </p:nvGraphicFramePr>
        <p:xfrm>
          <a:off x="1155700" y="511810"/>
          <a:ext cx="4191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8. 13(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0"/>
            <a:ext cx="13131800" cy="1426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2819400"/>
            <a:ext cx="7454900" cy="99314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97100" y="3924300"/>
            <a:ext cx="5905500" cy="1028700"/>
          </a:xfrm>
          <a:prstGeom prst="rect">
            <a:avLst/>
          </a:prstGeom>
        </p:spPr>
        <p:txBody>
          <a:bodyPr lIns="0" tIns="12152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AI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에이전트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개념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과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구조이해</a:t>
            </a:r>
            <a:endParaRPr lang="en-US" sz="1646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AI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에이전트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설계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및</a:t>
            </a:r>
            <a:r>
              <a:rPr lang="en-US" sz="1913" b="0" i="0" u="none" strike="noStrike" dirty="0">
                <a:solidFill>
                  <a:srgbClr val="0E6CA5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실무활용</a:t>
            </a:r>
            <a:endParaRPr lang="en-US" sz="1913" b="0" i="0" u="none" strike="noStrike" dirty="0">
              <a:solidFill>
                <a:srgbClr val="541D7A"/>
              </a:solidFill>
              <a:latin typeface="KoPubWorldDotum_Pro Bold"/>
              <a:ea typeface="KoPubWorldDotum_Pro Bold"/>
              <a:cs typeface="KoPubWorldDotum_Pro Bold"/>
            </a:endParaRP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조직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내 AI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에이전트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도입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시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리스크와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운영</a:t>
            </a:r>
            <a:r>
              <a:rPr lang="en-US" sz="1913" b="0" i="0" u="none" strike="noStrike" dirty="0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913" b="0" i="0" u="none" strike="noStrike" dirty="0" err="1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전략</a:t>
            </a:r>
            <a: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 </a:t>
            </a:r>
            <a:r>
              <a:rPr lang="en-US" sz="1646" b="0" i="0" u="none" strike="noStrike" dirty="0" err="1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이해</a:t>
            </a:r>
            <a:br>
              <a:rPr lang="en-US" sz="1646" b="0" i="0" u="none" strike="noStrike" dirty="0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</a:br>
            <a:endParaRPr lang="en-US" sz="1646" b="0" i="0" u="none" strike="noStrike" dirty="0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52600" y="34290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주요 내용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39900" y="977900"/>
            <a:ext cx="6591300" cy="1206500"/>
          </a:xfrm>
          <a:prstGeom prst="rect">
            <a:avLst/>
          </a:prstGeom>
        </p:spPr>
        <p:txBody>
          <a:bodyPr lIns="0" tIns="42877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AI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실무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완성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,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업무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자동화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 </a:t>
            </a:r>
          </a:p>
          <a:p>
            <a:pPr lvl="0" algn="ctr">
              <a:lnSpc>
                <a:spcPct val="101259"/>
              </a:lnSpc>
            </a:pP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(with AI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에이전트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)
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47900" y="5740400"/>
            <a:ext cx="5905500" cy="393700"/>
          </a:xfrm>
          <a:prstGeom prst="rect">
            <a:avLst/>
          </a:prstGeom>
        </p:spPr>
        <p:txBody>
          <a:bodyPr lIns="0" tIns="12152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913" b="0" i="0" u="none" strike="noStrike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사무·기획·마케팅·운영</a:t>
            </a:r>
            <a:r>
              <a:rPr lang="en-US" sz="1646" b="0" i="0" u="none" strike="noStrike">
                <a:solidFill>
                  <a:srgbClr val="595959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등 직무 실무자</a:t>
            </a:r>
            <a:b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</a:br>
            <a:endParaRPr lang="en-US" sz="1646" b="0" i="0" u="none" strike="noStrike">
              <a:solidFill>
                <a:srgbClr val="595959"/>
              </a:solidFill>
              <a:latin typeface="KoPubWorldDotum_Pro Medium"/>
              <a:ea typeface="KoPubWorldDotum_Pro Medium"/>
              <a:cs typeface="KoPubWorldDotum_Pro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65300" y="52705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추천 직무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2108200" y="7035800"/>
          <a:ext cx="6000750" cy="4352217"/>
        </p:xfrm>
        <a:graphic>
          <a:graphicData uri="http://schemas.openxmlformats.org/drawingml/2006/table">
            <a:tbl>
              <a:tblPr/>
              <a:tblGrid>
                <a:gridCol w="1369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2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313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교과목</a:t>
                      </a:r>
                      <a:endParaRPr lang="en-US" sz="1100" dirty="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F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단원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F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세부내용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97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</a:t>
                      </a:r>
                      <a:r>
                        <a:rPr lang="en-US" sz="1449" b="0" i="0" u="none" strike="noStrike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에이전트</a:t>
                      </a:r>
                      <a:r>
                        <a:rPr lang="en-US" sz="1449" b="0" i="0" u="none" strike="noStrike" dirty="0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
  </a:t>
                      </a:r>
                      <a:r>
                        <a:rPr lang="en-US" sz="1449" b="0" i="0" u="none" strike="noStrike" dirty="0" err="1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이해</a:t>
                      </a:r>
                      <a:endParaRPr lang="en-US" sz="1100" dirty="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에이전트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</a:t>
                      </a:r>
                      <a:endParaRPr lang="en-US" sz="1100" dirty="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개념과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업무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
 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자동화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구조</a:t>
                      </a:r>
                      <a:endParaRPr lang="en-US" sz="1183" b="0" i="0" u="none" strike="noStrike" dirty="0">
                        <a:solidFill>
                          <a:srgbClr val="595959"/>
                        </a:solidFill>
                        <a:latin typeface="KoPubWorldDotum_Pro Medium"/>
                        <a:ea typeface="KoPubWorldDotum_Pro Medium"/>
                        <a:cs typeface="KoPubWorldDotum_Pro Medium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생성형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AI와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AI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에이전트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차이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이해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
    - AI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에이전트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구성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요소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이해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
    -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업무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자동화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관점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활용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구조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분석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
    -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실무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활용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AI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에이전트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유형</a:t>
                      </a:r>
                      <a:r>
                        <a:rPr lang="en-US" sz="1183" b="0" i="0" u="none" strike="noStrike" dirty="0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 </a:t>
                      </a:r>
                      <a:r>
                        <a:rPr lang="en-US" sz="1183" b="0" i="0" u="none" strike="noStrike" dirty="0" err="1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사례</a:t>
                      </a:r>
                      <a:endParaRPr lang="en-US" sz="1100" dirty="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997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에이전트 설계</a:t>
                      </a:r>
                      <a:endParaRPr lang="en-US" sz="110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업무 분해와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 에이전트 설계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자동화 적합 업무 식별
    - 업무 분해 및 목표 기반 설계
    - 역할·규칙·조건 설계 기법
    - 실무 기준 자동화 설계 실습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997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에이전트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실무 활용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실무 업무 자동화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사례 적용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데이터 수집·정리 자동화
    - 보고서·커뮤니케이션 자동화
    - AI 도구 연계 워크플로우 이해
    - 실무 적용 시나리오 설계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997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에이전트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도입 전략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리스크와 운영 전략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- 자동화 리스크 및 한계 이해
    - 실패 사례 분석
    - 조직 적용 시 운영 가이드
    - 개인 적용 로드맵 정리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2273300" y="2273300"/>
            <a:ext cx="5588000" cy="304800"/>
          </a:xfrm>
          <a:prstGeom prst="rect">
            <a:avLst/>
          </a:prstGeom>
        </p:spPr>
        <p:txBody>
          <a:bodyPr lIns="0" tIns="16726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1463" b="0" i="0" u="none" strike="noStrike">
                <a:solidFill>
                  <a:srgbClr val="595959"/>
                </a:solidFill>
                <a:latin typeface="KoPubWorldDotum_Pro Bold"/>
                <a:ea typeface="KoPubWorldDotum_Pro Bold"/>
                <a:cs typeface="KoPubWorldDotum_Pro Bold"/>
              </a:rPr>
              <a:t>1일 7시간ㅣ300,000원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8000" y="64516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세부 내용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13347700"/>
            <a:ext cx="1790700" cy="292100"/>
          </a:xfrm>
          <a:prstGeom prst="rect">
            <a:avLst/>
          </a:prstGeom>
        </p:spPr>
      </p:pic>
      <p:graphicFrame>
        <p:nvGraphicFramePr>
          <p:cNvPr id="13" name="표 13">
            <a:extLst>
              <a:ext uri="{FF2B5EF4-FFF2-40B4-BE49-F238E27FC236}">
                <a16:creationId xmlns:a16="http://schemas.microsoft.com/office/drawing/2014/main" id="{97DF9C69-C0A7-4863-BB3D-AE8DC6F72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947437"/>
              </p:ext>
            </p:extLst>
          </p:nvPr>
        </p:nvGraphicFramePr>
        <p:xfrm>
          <a:off x="1155700" y="364490"/>
          <a:ext cx="4191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8. 20(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3800" cy="1426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2819400"/>
            <a:ext cx="7454900" cy="99314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97100" y="3924300"/>
            <a:ext cx="5905500" cy="660400"/>
          </a:xfrm>
          <a:prstGeom prst="rect">
            <a:avLst/>
          </a:prstGeom>
        </p:spPr>
        <p:txBody>
          <a:bodyPr lIns="0" tIns="12152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913" b="0" i="0" u="none" strike="noStrike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AI 기반 엑셀</a:t>
            </a:r>
            <a:r>
              <a:rPr lang="en-US" sz="1646" b="0" i="0" u="none" strike="noStrike">
                <a:solidFill>
                  <a:srgbClr val="595959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활용 역량 강화</a:t>
            </a:r>
          </a:p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엑셀 실무 자동화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52600" y="34290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주요 내용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39900" y="1600200"/>
            <a:ext cx="6591300" cy="673100"/>
          </a:xfrm>
          <a:prstGeom prst="rect">
            <a:avLst/>
          </a:prstGeom>
        </p:spPr>
        <p:txBody>
          <a:bodyPr lIns="0" tIns="42877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AI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실무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완성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,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스프레드시트</a:t>
            </a:r>
            <a:r>
              <a:rPr lang="en-US" sz="3751" b="0" i="0" u="none" strike="noStrike" dirty="0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 </a:t>
            </a:r>
            <a:r>
              <a:rPr lang="en-US" sz="3751" b="0" i="0" u="none" strike="noStrike" dirty="0" err="1">
                <a:solidFill>
                  <a:srgbClr val="000000"/>
                </a:solidFill>
                <a:latin typeface="GangwonEduPower"/>
                <a:ea typeface="GangwonEduPower"/>
                <a:cs typeface="GangwonEduPower"/>
              </a:rPr>
              <a:t>활용</a:t>
            </a:r>
            <a:endParaRPr lang="en-US" sz="3751" b="0" i="0" u="none" strike="noStrike" dirty="0">
              <a:solidFill>
                <a:srgbClr val="000000"/>
              </a:solidFill>
              <a:latin typeface="GangwonEduPower"/>
              <a:ea typeface="GangwonEduPower"/>
              <a:cs typeface="GangwonEduPowe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47900" y="5283200"/>
            <a:ext cx="5905500" cy="393700"/>
          </a:xfrm>
          <a:prstGeom prst="rect">
            <a:avLst/>
          </a:prstGeom>
        </p:spPr>
        <p:txBody>
          <a:bodyPr lIns="0" tIns="12152" rIns="0" bIns="0" rtlCol="0" anchor="t"/>
          <a:lstStyle/>
          <a:p>
            <a:pPr marL="342900" lvl="1" indent="-342900" algn="l">
              <a:lnSpc>
                <a:spcPct val="107899"/>
              </a:lnSpc>
              <a:buClr>
                <a:srgbClr val="000000"/>
              </a:buClr>
              <a:buFont typeface="Arial"/>
              <a:buChar char="●"/>
            </a:pP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사무·기획·재무·마케팅 등</a:t>
            </a:r>
            <a:r>
              <a:rPr lang="en-US" sz="1646" b="0" i="0" u="none" strike="noStrike">
                <a:solidFill>
                  <a:srgbClr val="595959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913" b="0" i="0" u="none" strike="noStrike">
                <a:solidFill>
                  <a:srgbClr val="541D7A"/>
                </a:solidFill>
                <a:latin typeface="KoPubWorldDotum_Pro Bold"/>
                <a:ea typeface="KoPubWorldDotum_Pro Bold"/>
                <a:cs typeface="KoPubWorldDotum_Pro Bold"/>
              </a:rPr>
              <a:t>엑셀 활용 직무</a:t>
            </a:r>
            <a:r>
              <a:rPr lang="en-US" sz="1646" b="0" i="0" u="none" strike="noStrike">
                <a:solidFill>
                  <a:srgbClr val="595959"/>
                </a:solidFill>
                <a:latin typeface="KoPubWorldDotum_Pro Bold"/>
                <a:ea typeface="KoPubWorldDotum_Pro Bold"/>
                <a:cs typeface="KoPubWorldDotum_Pro Bold"/>
              </a:rPr>
              <a:t> </a:t>
            </a:r>
            <a:r>
              <a:rPr lang="en-US" sz="1646" b="0" i="0" u="none" strike="noStrike">
                <a:solidFill>
                  <a:srgbClr val="595959"/>
                </a:solidFill>
                <a:latin typeface="KoPubWorldDotum_Pro Medium"/>
                <a:ea typeface="KoPubWorldDotum_Pro Medium"/>
                <a:cs typeface="KoPubWorldDotum_Pro Medium"/>
              </a:rPr>
              <a:t>실무자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65300" y="48133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추천 직무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2108200" y="6578600"/>
          <a:ext cx="5999523" cy="5332193"/>
        </p:xfrm>
        <a:graphic>
          <a:graphicData uri="http://schemas.openxmlformats.org/drawingml/2006/table">
            <a:tbl>
              <a:tblPr/>
              <a:tblGrid>
                <a:gridCol w="136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2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313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교과목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F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단원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F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594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세부내용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97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기반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엑셀 이해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AI와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엑셀 실무 자동화</a:t>
                      </a:r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개요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엑셀 실무에서 AI 활용 가능 영역 이해
 - 기존 엑셀 업무 한계 및 자동화 포인트 분석
 - AI 기반 엑셀 업무 흐름 이해
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997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활용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데이터 정리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엑셀 데이터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정리·가공 자동화
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AI를 활용한 데이터 정리 방법
 - 반복 함수 작성 자동화
 - 데이터 오류·중복 정리 자동화
 - 실무 데이터 정리 실습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997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활용 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데이터 분석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엑셀 분석·요약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자동화
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AI 기반 데이터 요약·분석
 - 피벗 함수 활용 자동화 보조
 - 분석 결과 해석 문장 자동 생성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997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AI 활용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449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엑셀 보고</a:t>
                      </a:r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엑셀 보고 업무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자동화
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3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보고서 문구 자동 생성
 - 표·차트 설명 자동화
 - 반복 보고 업무 자동화 설계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9976"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453" b="0" i="0" u="none" strike="noStrike">
                          <a:solidFill>
                            <a:srgbClr val="595959"/>
                          </a:solidFill>
                          <a:latin typeface="KoPubWorldDotum_Pro Bold"/>
                          <a:ea typeface="KoPubWorldDotum_Pro Bold"/>
                          <a:cs typeface="KoPubWorldDotum_Pro Bold"/>
                        </a:rPr>
                        <a:t>실무 적용</a:t>
                      </a:r>
                      <a:endParaRPr lang="en-US" sz="1100"/>
                    </a:p>
                  </a:txBody>
                  <a:tcPr marL="25400" marR="25400" marT="25400" marB="2540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AI 엑셀 실무</a:t>
                      </a:r>
                      <a:endParaRPr lang="en-US" sz="1100"/>
                    </a:p>
                    <a:p>
                      <a:pPr lvl="0" algn="ctr">
                        <a:lnSpc>
                          <a:spcPct val="116199"/>
                        </a:lnSpc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적용 전략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6199"/>
                        </a:lnSpc>
                        <a:defRPr/>
                      </a:pPr>
                      <a:r>
                        <a:rPr lang="en-US" sz="1186" b="0" i="0" u="none" strike="noStrike">
                          <a:solidFill>
                            <a:srgbClr val="595959"/>
                          </a:solidFill>
                          <a:latin typeface="KoPubWorldDotum_Pro Medium"/>
                          <a:ea typeface="KoPubWorldDotum_Pro Medium"/>
                          <a:cs typeface="KoPubWorldDotum_Pro Medium"/>
                        </a:rPr>
                        <a:t> - 개인 업무 자동화 시나리오
 - 실무 적용 시 주의사항
 - 개인 실무 템플릿 정리</a:t>
                      </a:r>
                      <a:endParaRPr lang="en-US" sz="1100"/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2273300" y="2273300"/>
            <a:ext cx="5588000" cy="304800"/>
          </a:xfrm>
          <a:prstGeom prst="rect">
            <a:avLst/>
          </a:prstGeom>
        </p:spPr>
        <p:txBody>
          <a:bodyPr lIns="0" tIns="16726" rIns="0" bIns="0" rtlCol="0" anchor="t"/>
          <a:lstStyle/>
          <a:p>
            <a:pPr lvl="0" algn="ctr">
              <a:lnSpc>
                <a:spcPct val="101259"/>
              </a:lnSpc>
            </a:pPr>
            <a:r>
              <a:rPr lang="en-US" sz="1463" b="0" i="0" u="none" strike="noStrike">
                <a:solidFill>
                  <a:srgbClr val="595959"/>
                </a:solidFill>
                <a:latin typeface="KoPubWorldDotum_Pro Bold"/>
                <a:ea typeface="KoPubWorldDotum_Pro Bold"/>
                <a:cs typeface="KoPubWorldDotum_Pro Bold"/>
              </a:rPr>
              <a:t>1일 7시간ㅣ300,000원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8000" y="5981700"/>
            <a:ext cx="19558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86" b="0" i="0" u="none" strike="noStrike">
                <a:solidFill>
                  <a:srgbClr val="595959"/>
                </a:solidFill>
                <a:latin typeface="GangwonEduPower"/>
                <a:ea typeface="GangwonEduPower"/>
                <a:cs typeface="GangwonEduPower"/>
              </a:rPr>
              <a:t>세부 내용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13347700"/>
            <a:ext cx="1790700" cy="292100"/>
          </a:xfrm>
          <a:prstGeom prst="rect">
            <a:avLst/>
          </a:prstGeom>
        </p:spPr>
      </p:pic>
      <p:graphicFrame>
        <p:nvGraphicFramePr>
          <p:cNvPr id="13" name="표 13">
            <a:extLst>
              <a:ext uri="{FF2B5EF4-FFF2-40B4-BE49-F238E27FC236}">
                <a16:creationId xmlns:a16="http://schemas.microsoft.com/office/drawing/2014/main" id="{668BD4DC-918B-4091-A724-A3959E7785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694709"/>
              </p:ext>
            </p:extLst>
          </p:nvPr>
        </p:nvGraphicFramePr>
        <p:xfrm>
          <a:off x="1155700" y="745490"/>
          <a:ext cx="4191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501947701"/>
                    </a:ext>
                  </a:extLst>
                </a:gridCol>
              </a:tblGrid>
              <a:tr h="4914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교육일자 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: 2026. 8. 27(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80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8319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4234</Words>
  <Application>Microsoft Office PowerPoint</Application>
  <PresentationFormat>사용자 지정</PresentationFormat>
  <Paragraphs>655</Paragraphs>
  <Slides>21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8" baseType="lpstr">
      <vt:lpstr>GangwonEduPower</vt:lpstr>
      <vt:lpstr>Calibri</vt:lpstr>
      <vt:lpstr>KoPubWorldDotum_Pro Medium</vt:lpstr>
      <vt:lpstr>KoPubWorldDotum_Pro Bold</vt:lpstr>
      <vt:lpstr>Arial</vt:lpstr>
      <vt:lpstr>나눔스퀘어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준모</cp:lastModifiedBy>
  <cp:revision>29</cp:revision>
  <dcterms:created xsi:type="dcterms:W3CDTF">2006-08-16T00:00:00Z</dcterms:created>
  <dcterms:modified xsi:type="dcterms:W3CDTF">2026-05-26T04:58:35Z</dcterms:modified>
</cp:coreProperties>
</file>